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962" r:id="rId5"/>
    <p:sldMasterId id="2147483946" r:id="rId6"/>
    <p:sldMasterId id="2147483976" r:id="rId7"/>
    <p:sldMasterId id="2147483667" r:id="rId8"/>
  </p:sldMasterIdLst>
  <p:notesMasterIdLst>
    <p:notesMasterId r:id="rId41"/>
  </p:notesMasterIdLst>
  <p:handoutMasterIdLst>
    <p:handoutMasterId r:id="rId42"/>
  </p:handoutMasterIdLst>
  <p:sldIdLst>
    <p:sldId id="256" r:id="rId9"/>
    <p:sldId id="355" r:id="rId10"/>
    <p:sldId id="415" r:id="rId11"/>
    <p:sldId id="400" r:id="rId12"/>
    <p:sldId id="416" r:id="rId13"/>
    <p:sldId id="417" r:id="rId14"/>
    <p:sldId id="387" r:id="rId15"/>
    <p:sldId id="388" r:id="rId16"/>
    <p:sldId id="392" r:id="rId17"/>
    <p:sldId id="389" r:id="rId18"/>
    <p:sldId id="391" r:id="rId19"/>
    <p:sldId id="393" r:id="rId20"/>
    <p:sldId id="394" r:id="rId21"/>
    <p:sldId id="395" r:id="rId22"/>
    <p:sldId id="396" r:id="rId23"/>
    <p:sldId id="398" r:id="rId24"/>
    <p:sldId id="399" r:id="rId25"/>
    <p:sldId id="390" r:id="rId26"/>
    <p:sldId id="401" r:id="rId27"/>
    <p:sldId id="403" r:id="rId28"/>
    <p:sldId id="402" r:id="rId29"/>
    <p:sldId id="404" r:id="rId30"/>
    <p:sldId id="405" r:id="rId31"/>
    <p:sldId id="406" r:id="rId32"/>
    <p:sldId id="407" r:id="rId33"/>
    <p:sldId id="409" r:id="rId34"/>
    <p:sldId id="411" r:id="rId35"/>
    <p:sldId id="412" r:id="rId36"/>
    <p:sldId id="413" r:id="rId37"/>
    <p:sldId id="414" r:id="rId38"/>
    <p:sldId id="418" r:id="rId39"/>
    <p:sldId id="350" r:id="rId40"/>
  </p:sldIdLst>
  <p:sldSz cx="9144000" cy="5143500" type="screen16x9"/>
  <p:notesSz cx="6858000" cy="9144000"/>
  <p:defaultTextStyle>
    <a:defPPr>
      <a:defRPr lang="id-ID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9938"/>
    <a:srgbClr val="37CBFF"/>
    <a:srgbClr val="31AE76"/>
    <a:srgbClr val="2463A3"/>
    <a:srgbClr val="E17923"/>
    <a:srgbClr val="FF6D00"/>
    <a:srgbClr val="666666"/>
    <a:srgbClr val="E09878"/>
    <a:srgbClr val="5559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5"/>
    <p:restoredTop sz="83836" autoAdjust="0"/>
  </p:normalViewPr>
  <p:slideViewPr>
    <p:cSldViewPr snapToGrid="0">
      <p:cViewPr varScale="1">
        <p:scale>
          <a:sx n="141" d="100"/>
          <a:sy n="141" d="100"/>
        </p:scale>
        <p:origin x="368" y="17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0C8ADD-D6FF-98CA-0B33-1ADE3EFC42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00E9D-279B-37C6-889C-E7B498DEB2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1A27540-8470-44FF-AC62-BAA9A4A3C1F6}" type="datetimeFigureOut">
              <a:rPr lang="id-ID"/>
              <a:pPr>
                <a:defRPr/>
              </a:pPr>
              <a:t>04/09/25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56E3B-9920-45EF-C6E8-F0ABB6C0D4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9F864-8DE7-B6BC-A8BD-0B9C50275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0747AB0-C212-4DB0-9CA4-E43EA403FED3}" type="slidenum">
              <a:rPr lang="id-ID" altLang="nl-NL"/>
              <a:pPr>
                <a:defRPr/>
              </a:pPr>
              <a:t>‹#›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D7018-4CDE-B78A-E971-753AD82629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1CF8E-2C64-E28E-AD05-90149F52C7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B8D314-493C-4785-85BC-E9E5FEC5ACB8}" type="datetimeFigureOut">
              <a:rPr lang="id-ID"/>
              <a:pPr>
                <a:defRPr/>
              </a:pPr>
              <a:t>04/09/25</a:t>
            </a:fld>
            <a:endParaRPr lang="id-ID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B36A93-B168-E247-06AA-8F1401B4D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E4F196E-7B62-AFBD-A18F-7D92740E3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d-ID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386CF-7B41-46D1-AB71-B22B010B5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DBA55-DEEB-4D60-C3BD-D0C251965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B11B10A-D247-4CE0-A9D9-1C8F1F283D86}" type="slidenum">
              <a:rPr lang="id-ID" altLang="nl-NL"/>
              <a:pPr>
                <a:defRPr/>
              </a:pPr>
              <a:t>‹#›</a:t>
            </a:fld>
            <a:endParaRPr lang="id-ID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6901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Host → Client Library → MCP Server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biedt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dwingt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policies/sandbox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MCP‑client‑library,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jouw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MCP‑server. De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biedt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host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bepaalt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policies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sandboxing,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jij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toestaat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me mee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diagram: van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host, via de client‑lib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server;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server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resources die we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gecontroleerd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429950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2F21-5835-B894-90DE-885019EF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B00EFBD-A73E-2E17-EAE9-39371F4B0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3B63E1B-4AC0-5A74-9787-A947CD20D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060DC6-F58E-6507-4FBA-F7995C97A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18750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9034-D31B-9079-428B-B80F94C5E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3D91A7B-CB31-C143-976A-FCAF3C624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9578562-C420-E0EB-5C2C-F2B0CF79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10EE2F-3528-99D2-2E0F-EA4579DAD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91680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1AA9-0624-FF13-E3B4-62E2F506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8EDBC43-9EDC-AF59-8FA5-4E625F067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D68432-30B4-4836-754F-5DB0CA4C9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1EC93E-1D26-9E54-E1FB-39C77B60B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02820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9A0F5-533D-0CE2-ACD3-332A112A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9FB6CC-4EE2-39EA-DA3E-DF551EBA7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2FA3C0-798C-F5A1-F3EF-D1F74998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A2C504-E496-3FED-0460-29A5D5F6F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58456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584E-E68B-364D-6A28-F05D38DE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780107E-D62D-1310-5C2F-9F51A62C6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08B0D6B-A2EA-A113-BEEF-BB10852DF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9DC18D-015A-3B3C-5147-EF9CFACB3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41305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CA63-C234-16A5-C2E7-BF150092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314AF2F-185B-C4B9-6365-8D049CC1A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8B90D5-AEAF-1F2B-BDFA-50174444D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FD739A-CE88-68B5-731E-78BFF16E0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81728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79B8-159D-7796-E68C-FAC1A152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EB9DEAE-2B36-97BC-A69B-27CB9794A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99B6F56-4ABA-FBA3-6863-35F697445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Discovery, Execution, Results, Transports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discovery (wat is er), execution (tools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JSON‑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results 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transports (hoe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gesprek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onderdeel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8748AB-6854-09B5-1B73-2507B70A6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25542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85D69-42AA-37D0-0D95-0EF6955B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007170-85A8-0B65-801D-65558D08E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217B1C5-1188-D50F-5044-CCD1648C8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A96F0F1-B041-FA30-EEE9-26990BFD0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35937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2C62-417F-9BD0-59AB-08E7A685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6B1AA8-711B-A013-51EC-07BDEF4D2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D0470D7-5C3B-94CA-E401-8882F79BE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4BE9D9-28F4-B170-6078-6CCDE2022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19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6162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Agenda: wat is MCP, hoe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best practices, demo/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Doel: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afloop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praktisch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toepassen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Doelgroep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tools via LLM’s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inzetten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jullie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 van “wat is MCP”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“hoe bouw je 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mee”. We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kernconcepten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in Python,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kijken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best practices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eindigen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 demo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opdrachten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praktisch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toepassen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eigen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doelgroep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vandaag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iedereen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LLM’s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maar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dóen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ophalen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bewerken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uitvoeren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gecontroleerde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855386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85FD-9149-4BFE-132B-FC8316EA1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40CB8E1-0DDE-3739-2E89-797ACEE2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D510DB-F3BC-1E06-8008-79E678A9A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ADC03E-F1FB-33B1-38C2-E67A31E71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72534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EDC4-F74F-A022-CDD8-8BE7D4DB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2B68CA2-49E4-2F5C-8669-BF847BFF2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CF7EC5C-A98B-1BFB-E2B6-8C013AFDE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BFBE12-A023-CA5D-8D51-C94179446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52903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D3B6-4867-2DF8-B2FF-0537B23C4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C019D82-8C95-6422-E1F6-938FBF188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93EFA7C-A71B-26D4-92E9-5041C523E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CB5FDF-CC3D-98AE-8667-6BE9067F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841549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0199-D87C-ED19-2156-345FCF3A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B9DEC5C-FF80-969D-0C33-17AC6EE17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62DA087-0453-FF35-DA1C-FD8CE84A7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2312E3-EDD3-C624-8A56-3F46E87EB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79297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E19B-7930-44D7-9299-465F0B54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80468F-37B7-1988-DEB2-261F9D192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5A61641-931A-B9BC-4801-8A09FEE17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Toolselectie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hogere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trefkans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de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juiste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+ parameters</a:t>
            </a: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Determinisme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JSON/blocks → minder parsing-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Veiligheid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afdwingen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sandbox,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ongeoorloofde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acties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UX: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taakgerichte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antwoorden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duidelijke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Observability: outputs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blijven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protocolconform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→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makkelijker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000974-C36F-BEB5-674E-689D6378A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86778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4D42-23AB-B688-402A-BECC510F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7EFB689-4001-0DCF-0A6C-1E9EE5706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3476ADB-F9A3-717F-EEAB-86E67CB5C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 repo-root; AI-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Chat)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kernregels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system prompt in de host (LM Studio/Claude/ChatGPT Desktop)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518C24-619F-FE56-3840-B03A00544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674345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FF55F-3D5B-A12C-0F67-B5E4C21C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423F60D-68B3-3DCB-5A7B-5525736BD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4F46BD-50E8-A31D-EFDA-56FC4C72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 repo-root; AI-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 Chat)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kernregels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system prompt in de host (LM Studio/Claude/ChatGPT Desktop)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consistentie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7AF961-FB1F-281B-9B67-F7219EC19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97863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9D0E-D852-3F24-50B8-0FC373986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9B1D6A1-FCF6-098D-8F11-B52F88EFE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DFFB34C-5C11-08C5-4AD4-CE259CF6A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4F7CC5-58F1-C308-1263-B205043B5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12368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BFAD-A8FE-C5E8-7F06-65B48410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DE91A1B-BCE3-500B-1AFB-D137A16BF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7EC319-1018-AE4D-B503-42C6F4F1A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Offline &amp;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Lokaal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privacy,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maatwerk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data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blijft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je eigen machine,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cloudkosten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zonder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afhankelijk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externe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lokale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je workflow.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C56A70-08A9-CEEE-150B-6047A2B3E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78571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CE48-2BD5-03A1-E83C-68155D42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130A46E-35F9-65C4-D04D-E2E7CA8D2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41D110C-81C4-D11D-FC30-9BCD2D8DD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D45046-4B4E-FD04-A2DD-F63B265F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29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46813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8FCA-434D-2E8E-9666-AEBFA59A7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A903CC2-4867-59F8-1A9C-5B5E4605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ED4D2E6-EBAD-C43C-406F-ACA083367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Een LLM is </a:t>
            </a:r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taalmodel</a:t>
            </a:r>
            <a:r>
              <a:rPr lang="en-US" dirty="0"/>
              <a:t>: </a:t>
            </a:r>
            <a:r>
              <a:rPr lang="en-US" dirty="0" err="1"/>
              <a:t>een</a:t>
            </a:r>
            <a:r>
              <a:rPr lang="en-US" dirty="0"/>
              <a:t> AI die is </a:t>
            </a:r>
            <a:r>
              <a:rPr lang="en-US" dirty="0" err="1"/>
              <a:t>getraind</a:t>
            </a:r>
            <a:r>
              <a:rPr lang="en-US" dirty="0"/>
              <a:t> op </a:t>
            </a:r>
            <a:r>
              <a:rPr lang="en-US" dirty="0" err="1"/>
              <a:t>gigantische</a:t>
            </a:r>
            <a:r>
              <a:rPr lang="en-US" dirty="0"/>
              <a:t> </a:t>
            </a:r>
            <a:r>
              <a:rPr lang="en-US" dirty="0" err="1"/>
              <a:t>hoeveelheden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. Wat </a:t>
            </a:r>
            <a:r>
              <a:rPr lang="en-US" dirty="0" err="1"/>
              <a:t>zo’n</a:t>
            </a:r>
            <a:r>
              <a:rPr lang="en-US" dirty="0"/>
              <a:t> model </a:t>
            </a:r>
            <a:r>
              <a:rPr lang="en-US" dirty="0" err="1"/>
              <a:t>doet</a:t>
            </a:r>
            <a:r>
              <a:rPr lang="en-US" dirty="0"/>
              <a:t>, is steeds het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 – heel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gezegd</a:t>
            </a:r>
            <a:r>
              <a:rPr lang="en-US" dirty="0"/>
              <a:t>. </a:t>
            </a:r>
            <a:r>
              <a:rPr lang="en-US" dirty="0" err="1"/>
              <a:t>Omdat</a:t>
            </a:r>
            <a:r>
              <a:rPr lang="en-US" dirty="0"/>
              <a:t> het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extreem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, </a:t>
            </a:r>
            <a:r>
              <a:rPr lang="en-US" dirty="0" err="1"/>
              <a:t>lijkt</a:t>
            </a:r>
            <a:r>
              <a:rPr lang="en-US" dirty="0"/>
              <a:t> het </a:t>
            </a:r>
            <a:r>
              <a:rPr lang="en-US" dirty="0" err="1"/>
              <a:t>alsof</a:t>
            </a:r>
            <a:r>
              <a:rPr lang="en-US" dirty="0"/>
              <a:t> het </a:t>
            </a:r>
            <a:r>
              <a:rPr lang="en-US" dirty="0" err="1"/>
              <a:t>echt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, </a:t>
            </a:r>
            <a:r>
              <a:rPr lang="en-US" dirty="0" err="1"/>
              <a:t>samenvatten</a:t>
            </a:r>
            <a:r>
              <a:rPr lang="en-US" dirty="0"/>
              <a:t>, </a:t>
            </a:r>
            <a:r>
              <a:rPr lang="en-US" dirty="0" err="1"/>
              <a:t>vertalen</a:t>
            </a:r>
            <a:r>
              <a:rPr lang="en-US" dirty="0"/>
              <a:t>,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beantwoorden</a:t>
            </a:r>
            <a:r>
              <a:rPr lang="en-US" dirty="0"/>
              <a:t> of </a:t>
            </a:r>
            <a:r>
              <a:rPr lang="en-US" dirty="0" err="1"/>
              <a:t>zelfs</a:t>
            </a:r>
            <a:r>
              <a:rPr lang="en-US" dirty="0"/>
              <a:t> </a:t>
            </a:r>
            <a:r>
              <a:rPr lang="en-US" dirty="0" err="1"/>
              <a:t>redeneren</a:t>
            </a:r>
            <a:r>
              <a:rPr lang="en-US" dirty="0"/>
              <a:t>. Maar </a:t>
            </a:r>
            <a:r>
              <a:rPr lang="en-US" dirty="0" err="1"/>
              <a:t>belangrijk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onthouden</a:t>
            </a:r>
            <a:r>
              <a:rPr lang="en-US" dirty="0"/>
              <a:t>: het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kennis</a:t>
            </a:r>
            <a:r>
              <a:rPr lang="en-US" dirty="0"/>
              <a:t> of begrip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. Het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puur</a:t>
            </a:r>
            <a:r>
              <a:rPr lang="en-US" dirty="0"/>
              <a:t> op basis van </a:t>
            </a:r>
            <a:r>
              <a:rPr lang="en-US" dirty="0" err="1"/>
              <a:t>patronen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waarschijnlijkheden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trainingsdata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huidige</a:t>
            </a:r>
            <a:r>
              <a:rPr lang="en-US" dirty="0"/>
              <a:t> context </a:t>
            </a:r>
            <a:r>
              <a:rPr lang="en-US" dirty="0" err="1"/>
              <a:t>haalt</a:t>
            </a:r>
            <a:r>
              <a:rPr lang="en-US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A2F0AB-9D18-44F3-03F3-29D0650E4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527834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59D4-A2BD-D5E4-96B2-36338CB33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B316845-DBA9-1546-A107-63F0E7FAE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3CF6D8F-6A60-4F31-F099-FC5DE3328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93580-FDA7-8C36-64D2-643E059DE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30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148143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EAFA-5964-DD4F-4C3D-0DCB56780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92569F-2BD7-6F7B-79B0-9D3719CF4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20F3597-8118-BD5B-ECFE-29341F90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AA86ED-4B74-3AAB-72B2-D252883F2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31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24117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32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05802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2946-2F07-E4F2-FE88-BC6E25F9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CC6448-9D51-57C6-5784-EF30868EF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B846AAA-3E4B-302B-FF63-C80F80243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dirty="0"/>
              <a:t>Gebruiksscenario’s</a:t>
            </a:r>
            <a:br>
              <a:rPr lang="en-US" sz="900" dirty="0"/>
            </a:br>
            <a:r>
              <a:rPr lang="en-US" sz="900" dirty="0"/>
              <a:t>Prototyping, </a:t>
            </a:r>
            <a:r>
              <a:rPr lang="en-US" sz="900" dirty="0" err="1"/>
              <a:t>gevoelige</a:t>
            </a:r>
            <a:r>
              <a:rPr lang="en-US" sz="900" dirty="0"/>
              <a:t> data (</a:t>
            </a:r>
            <a:r>
              <a:rPr lang="en-US" sz="900" dirty="0" err="1"/>
              <a:t>medisch</a:t>
            </a:r>
            <a:r>
              <a:rPr lang="en-US" sz="900" dirty="0"/>
              <a:t>/</a:t>
            </a:r>
            <a:r>
              <a:rPr lang="en-US" sz="900" dirty="0" err="1"/>
              <a:t>financieel</a:t>
            </a:r>
            <a:r>
              <a:rPr lang="en-US" sz="900" dirty="0"/>
              <a:t>), embedded </a:t>
            </a:r>
            <a:r>
              <a:rPr lang="en-US" sz="900" dirty="0" err="1"/>
              <a:t>systemen</a:t>
            </a:r>
            <a:r>
              <a:rPr lang="en-US" sz="900" dirty="0"/>
              <a:t> of air-gapped </a:t>
            </a:r>
            <a:r>
              <a:rPr lang="en-US" sz="900" dirty="0" err="1"/>
              <a:t>omgevingen</a:t>
            </a:r>
            <a:r>
              <a:rPr lang="en-US" sz="900" dirty="0"/>
              <a:t>.</a:t>
            </a:r>
            <a:endParaRPr lang="en-US" sz="900" b="1" dirty="0">
              <a:highlight>
                <a:srgbClr val="FFFF00"/>
              </a:highlight>
            </a:endParaRPr>
          </a:p>
          <a:p>
            <a:br>
              <a:rPr lang="nl-NL" dirty="0"/>
            </a:br>
            <a:r>
              <a:rPr lang="en-US" b="1" dirty="0"/>
              <a:t>RAG = Retrieval-Augmented Generation</a:t>
            </a:r>
            <a:endParaRPr lang="en-US" dirty="0"/>
          </a:p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Betekent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LLM </a:t>
            </a:r>
            <a:r>
              <a:rPr lang="en-US" dirty="0" err="1"/>
              <a:t>tijdens</a:t>
            </a:r>
            <a:r>
              <a:rPr lang="en-US" dirty="0"/>
              <a:t> het </a:t>
            </a:r>
            <a:r>
              <a:rPr lang="en-US" dirty="0" err="1"/>
              <a:t>beantwoorden</a:t>
            </a:r>
            <a:r>
              <a:rPr lang="en-US" dirty="0"/>
              <a:t> </a:t>
            </a:r>
            <a:r>
              <a:rPr lang="en-US" b="1" dirty="0"/>
              <a:t>extra </a:t>
            </a:r>
            <a:r>
              <a:rPr lang="en-US" b="1" dirty="0" err="1"/>
              <a:t>kennis</a:t>
            </a:r>
            <a:r>
              <a:rPr lang="en-US" b="1" dirty="0"/>
              <a:t> </a:t>
            </a:r>
            <a:r>
              <a:rPr lang="en-US" b="1" dirty="0" err="1"/>
              <a:t>ophaalt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externe </a:t>
            </a:r>
            <a:r>
              <a:rPr lang="en-US" dirty="0" err="1"/>
              <a:t>bron</a:t>
            </a:r>
            <a:r>
              <a:rPr lang="en-US" dirty="0"/>
              <a:t> (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database, </a:t>
            </a:r>
            <a:r>
              <a:rPr lang="en-US" dirty="0" err="1"/>
              <a:t>documenten</a:t>
            </a:r>
            <a:r>
              <a:rPr lang="en-US" dirty="0"/>
              <a:t> of API).</a:t>
            </a:r>
            <a:br>
              <a:rPr lang="en-US" dirty="0"/>
            </a:br>
            <a:r>
              <a:rPr lang="en-US" dirty="0" err="1"/>
              <a:t>Voordeel</a:t>
            </a:r>
            <a:r>
              <a:rPr lang="en-US" dirty="0"/>
              <a:t>: </a:t>
            </a:r>
            <a:r>
              <a:rPr lang="en-US" dirty="0" err="1"/>
              <a:t>antwoorden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actueler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specifieker</a:t>
            </a:r>
            <a:r>
              <a:rPr lang="en-US" dirty="0"/>
              <a:t>,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het model </a:t>
            </a:r>
            <a:r>
              <a:rPr lang="en-US" dirty="0" err="1"/>
              <a:t>opnieuw</a:t>
            </a:r>
            <a:r>
              <a:rPr lang="en-US" dirty="0"/>
              <a:t> </a:t>
            </a:r>
            <a:r>
              <a:rPr lang="en-US" dirty="0" err="1"/>
              <a:t>hoeft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trainen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753652F-ABF7-C13F-8825-F6EB1E23F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4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407975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7458-EF75-3A36-69CA-DA76D225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69A1BA7-9A10-50BA-01AF-E8B6489E4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FF7C943-4301-AC3B-3DA3-859C67D6D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GGUF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 err="1"/>
              <a:t>bestandsformaat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b="1" dirty="0"/>
              <a:t>LLM-</a:t>
            </a:r>
            <a:r>
              <a:rPr lang="en-US" b="1" dirty="0" err="1"/>
              <a:t>modellen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ontwikkeld</a:t>
            </a:r>
            <a:r>
              <a:rPr lang="en-US" dirty="0"/>
              <a:t> door de makers van </a:t>
            </a:r>
            <a:r>
              <a:rPr lang="en-US" i="1" dirty="0" err="1"/>
              <a:t>llama.cpp</a:t>
            </a:r>
            <a:endParaRPr lang="en-US" dirty="0"/>
          </a:p>
          <a:p>
            <a:r>
              <a:rPr lang="en-US" b="1" dirty="0" err="1"/>
              <a:t>Afkorting</a:t>
            </a:r>
            <a:r>
              <a:rPr lang="en-US" dirty="0"/>
              <a:t>: </a:t>
            </a:r>
            <a:r>
              <a:rPr lang="en-US" i="1" dirty="0"/>
              <a:t>“GPT-Generated Unified Format”</a:t>
            </a:r>
            <a:r>
              <a:rPr lang="en-US" dirty="0"/>
              <a:t> (</a:t>
            </a:r>
            <a:r>
              <a:rPr lang="en-US" dirty="0" err="1"/>
              <a:t>opvolger</a:t>
            </a:r>
            <a:r>
              <a:rPr lang="en-US" dirty="0"/>
              <a:t> van de </a:t>
            </a:r>
            <a:r>
              <a:rPr lang="en-US" dirty="0" err="1"/>
              <a:t>oude</a:t>
            </a:r>
            <a:r>
              <a:rPr lang="en-US" dirty="0"/>
              <a:t> </a:t>
            </a:r>
            <a:r>
              <a:rPr lang="en-US" b="1" dirty="0"/>
              <a:t>GGML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GGJT</a:t>
            </a:r>
            <a:r>
              <a:rPr lang="en-US" dirty="0"/>
              <a:t> </a:t>
            </a:r>
            <a:r>
              <a:rPr lang="en-US" dirty="0" err="1"/>
              <a:t>formaten</a:t>
            </a:r>
            <a:r>
              <a:rPr lang="en-US" dirty="0"/>
              <a:t>).</a:t>
            </a:r>
          </a:p>
          <a:p>
            <a:r>
              <a:rPr lang="en-US" b="1" dirty="0"/>
              <a:t>Doel</a:t>
            </a:r>
            <a:r>
              <a:rPr lang="en-US" dirty="0"/>
              <a:t>: </a:t>
            </a:r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efficiënt</a:t>
            </a:r>
            <a:r>
              <a:rPr lang="en-US" dirty="0"/>
              <a:t> </a:t>
            </a:r>
            <a:r>
              <a:rPr lang="en-US" dirty="0" err="1"/>
              <a:t>opslaan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laden op </a:t>
            </a:r>
            <a:r>
              <a:rPr lang="en-US" dirty="0" err="1"/>
              <a:t>allerlei</a:t>
            </a:r>
            <a:r>
              <a:rPr lang="en-US" dirty="0"/>
              <a:t> hardware (CPU, GPU, </a:t>
            </a:r>
            <a:r>
              <a:rPr lang="en-US" dirty="0" err="1"/>
              <a:t>mobiel</a:t>
            </a:r>
            <a:r>
              <a:rPr lang="en-US" dirty="0"/>
              <a:t>, embedded).</a:t>
            </a:r>
          </a:p>
          <a:p>
            <a:r>
              <a:rPr lang="en-US" b="1" dirty="0" err="1"/>
              <a:t>Eigenschappen</a:t>
            </a:r>
            <a:r>
              <a:rPr lang="en-US" dirty="0"/>
              <a:t>:</a:t>
            </a:r>
          </a:p>
          <a:p>
            <a:r>
              <a:rPr lang="en-US" dirty="0" err="1"/>
              <a:t>Ondersteunt</a:t>
            </a:r>
            <a:r>
              <a:rPr lang="en-US" dirty="0"/>
              <a:t> </a:t>
            </a:r>
            <a:r>
              <a:rPr lang="en-US" b="1" dirty="0"/>
              <a:t>quantization</a:t>
            </a:r>
            <a:r>
              <a:rPr lang="en-US" dirty="0"/>
              <a:t> (</a:t>
            </a:r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door minder bits per weight → </a:t>
            </a:r>
            <a:r>
              <a:rPr lang="en-US" dirty="0" err="1"/>
              <a:t>bv</a:t>
            </a:r>
            <a:r>
              <a:rPr lang="en-US" dirty="0"/>
              <a:t>. Q4, Q5, Q8).</a:t>
            </a:r>
          </a:p>
          <a:p>
            <a:r>
              <a:rPr lang="en-US" b="1" dirty="0"/>
              <a:t>Snel </a:t>
            </a:r>
            <a:r>
              <a:rPr lang="en-US" b="1" dirty="0" err="1"/>
              <a:t>inlezen</a:t>
            </a:r>
            <a:r>
              <a:rPr lang="en-US" dirty="0"/>
              <a:t> → </a:t>
            </a:r>
            <a:r>
              <a:rPr lang="en-US" dirty="0" err="1"/>
              <a:t>ideaal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desktop-apps </a:t>
            </a:r>
            <a:r>
              <a:rPr lang="en-US" dirty="0" err="1"/>
              <a:t>zoals</a:t>
            </a:r>
            <a:r>
              <a:rPr lang="en-US" dirty="0"/>
              <a:t> LM Studio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Ollama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Zelfbeschrijvend</a:t>
            </a:r>
            <a:r>
              <a:rPr lang="en-US" dirty="0"/>
              <a:t>: </a:t>
            </a:r>
            <a:r>
              <a:rPr lang="en-US" dirty="0" err="1"/>
              <a:t>bevat</a:t>
            </a:r>
            <a:r>
              <a:rPr lang="en-US" dirty="0"/>
              <a:t> metadata over </a:t>
            </a:r>
            <a:r>
              <a:rPr lang="en-US" dirty="0" err="1"/>
              <a:t>modeltype</a:t>
            </a:r>
            <a:r>
              <a:rPr lang="en-US" dirty="0"/>
              <a:t>, tokenizer, quantization.</a:t>
            </a:r>
            <a:br>
              <a:rPr lang="en-US" dirty="0"/>
            </a:br>
            <a:br>
              <a:rPr lang="en-US" dirty="0"/>
            </a:br>
            <a:r>
              <a:rPr lang="en-US" b="1" dirty="0" err="1"/>
              <a:t>Ollama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open-source tool (CLI </a:t>
            </a:r>
            <a:r>
              <a:rPr lang="en-US" dirty="0" err="1"/>
              <a:t>en</a:t>
            </a:r>
            <a:r>
              <a:rPr lang="en-US" dirty="0"/>
              <a:t> runtime) om </a:t>
            </a:r>
            <a:r>
              <a:rPr lang="en-US" b="1" dirty="0" err="1"/>
              <a:t>lokale</a:t>
            </a:r>
            <a:r>
              <a:rPr lang="en-US" b="1" dirty="0"/>
              <a:t> LLM’s </a:t>
            </a:r>
            <a:r>
              <a:rPr lang="en-US" b="1" dirty="0" err="1"/>
              <a:t>eenvoudig</a:t>
            </a:r>
            <a:r>
              <a:rPr lang="en-US" b="1" dirty="0"/>
              <a:t>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draaien</a:t>
            </a:r>
            <a:r>
              <a:rPr lang="en-US" dirty="0"/>
              <a:t> op je eigen computer.</a:t>
            </a:r>
            <a:br>
              <a:rPr lang="en-US" dirty="0"/>
            </a:br>
            <a:br>
              <a:rPr lang="en-US" dirty="0"/>
            </a:br>
            <a:r>
              <a:rPr lang="en-US" sz="900" b="1" dirty="0"/>
              <a:t>Hoe </a:t>
            </a:r>
            <a:r>
              <a:rPr lang="en-US" sz="900" b="1" dirty="0" err="1"/>
              <a:t>werken</a:t>
            </a:r>
            <a:r>
              <a:rPr lang="en-US" sz="900" b="1" dirty="0"/>
              <a:t> ze in </a:t>
            </a:r>
            <a:r>
              <a:rPr lang="en-US" sz="900" b="1" dirty="0" err="1"/>
              <a:t>een</a:t>
            </a:r>
            <a:r>
              <a:rPr lang="en-US" sz="900" b="1" dirty="0"/>
              <a:t> </a:t>
            </a:r>
            <a:r>
              <a:rPr lang="en-US" sz="900" b="1" dirty="0" err="1"/>
              <a:t>notendop</a:t>
            </a:r>
            <a:r>
              <a:rPr lang="en-US" sz="900" b="1" dirty="0"/>
              <a:t>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1. Download </a:t>
            </a:r>
            <a:r>
              <a:rPr lang="en-US" sz="900" b="1" dirty="0" err="1"/>
              <a:t>een</a:t>
            </a:r>
            <a:r>
              <a:rPr lang="en-US" sz="900" b="1" dirty="0"/>
              <a:t> model (</a:t>
            </a:r>
            <a:r>
              <a:rPr lang="en-US" sz="900" b="1" dirty="0" err="1"/>
              <a:t>bv</a:t>
            </a:r>
            <a:r>
              <a:rPr lang="en-US" sz="900" b="1" dirty="0"/>
              <a:t>. Llama 3, Mistral) → </a:t>
            </a:r>
            <a:r>
              <a:rPr lang="en-US" sz="900" b="1" dirty="0" err="1"/>
              <a:t>lokaal</a:t>
            </a:r>
            <a:r>
              <a:rPr lang="en-US" sz="900" b="1" dirty="0"/>
              <a:t> </a:t>
            </a:r>
            <a:r>
              <a:rPr lang="en-US" sz="900" b="1" dirty="0" err="1"/>
              <a:t>opslaan</a:t>
            </a:r>
            <a:r>
              <a:rPr lang="en-US" sz="900" b="1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2. App </a:t>
            </a:r>
            <a:r>
              <a:rPr lang="en-US" sz="900" b="1" dirty="0" err="1"/>
              <a:t>laadt</a:t>
            </a:r>
            <a:r>
              <a:rPr lang="en-US" sz="900" b="1" dirty="0"/>
              <a:t> model in </a:t>
            </a:r>
            <a:r>
              <a:rPr lang="en-US" sz="900" b="1" dirty="0" err="1"/>
              <a:t>geheugen</a:t>
            </a:r>
            <a:r>
              <a:rPr lang="en-US" sz="900" b="1" dirty="0"/>
              <a:t> (CPU/GPU).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3. Je </a:t>
            </a:r>
            <a:r>
              <a:rPr lang="en-US" sz="900" b="1" dirty="0" err="1"/>
              <a:t>stuurt</a:t>
            </a:r>
            <a:r>
              <a:rPr lang="en-US" sz="900" b="1" dirty="0"/>
              <a:t> prompts → model </a:t>
            </a:r>
            <a:r>
              <a:rPr lang="en-US" sz="900" b="1" dirty="0" err="1"/>
              <a:t>genereert</a:t>
            </a:r>
            <a:r>
              <a:rPr lang="en-US" sz="900" b="1" dirty="0"/>
              <a:t> </a:t>
            </a:r>
            <a:r>
              <a:rPr lang="en-US" sz="900" b="1" dirty="0" err="1"/>
              <a:t>tekst</a:t>
            </a:r>
            <a:r>
              <a:rPr lang="en-US" sz="900" b="1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900" b="1" dirty="0"/>
              <a:t>4. Alles </a:t>
            </a:r>
            <a:r>
              <a:rPr lang="en-US" sz="900" b="1" dirty="0" err="1"/>
              <a:t>blijft</a:t>
            </a:r>
            <a:r>
              <a:rPr lang="en-US" sz="900" b="1" dirty="0"/>
              <a:t> op je eigen machine.</a:t>
            </a:r>
            <a:endParaRPr lang="en-US" sz="900" dirty="0"/>
          </a:p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B29EAF-0759-3807-2F0C-498B29318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5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241042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81C4B-4355-C873-EF94-9057BB69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DC7E176-F200-C892-5992-0EAACC25C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23ECD50-ECF3-B37B-3A09-C2D8EB086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↔ tools/data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USB‑metafoor: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plug, vendor/model‑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agnostisch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Toolcalls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i.p.v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improvisatie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minder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hallucinaties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Model Context Protocol,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kortweg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MCP,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AI‑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gestructureerd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koppelen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waarmee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allerlei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apparaten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aansluiten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ongeacht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leverancier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het model.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LLM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maar wat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verzint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roept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Denk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chart‑tool die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verzoek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grafiek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Dat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voorspelbare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herhaalbare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uitkomsten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vermindert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hallucinaties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367514-B3F8-3DB2-4D02-A0BF7C27D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6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366535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49206-4AA8-E3F5-3169-18D7AADE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34140D4-87B8-4ECC-AF5D-9A891711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C0DAB9B-ECAC-82E0-62E0-E457D44BA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Vervangt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proprietary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aanpak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Minder lock‑in;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makkelijker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samenwerken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Steeds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hosts/clients (Copilot, Claude, LM Studio)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ontstaan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versnipperde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proprietaire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integraties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vervangen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één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aanpak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versnelt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voorkomt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vendor lock‑in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samenwerken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eenvoudiger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Steeds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ondersteunen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MCP—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Copilot, Claude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LM Studio.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investeert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straks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meerdere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inzetten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A7BCD3-768F-52BE-AD21-1F572278F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7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62222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4804-FC63-8F04-0258-07EE9691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12660B4-D774-C413-9EB3-C4F5BB747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76205D8-FB83-42C2-7967-BF45751AE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Brug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taal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(filesystem/API’s)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Expliciete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tools/policies/sandbox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Beter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veiliger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 LLM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zichzelf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filesystem of API’s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bedienen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MCP is 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taal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definieert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expliciet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beschikbaar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hoe ze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aangeroepen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Vergeleken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glue‑code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geeft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MCP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structuur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schema’s, policies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logging. Dat is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beheerbaar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testbaar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veiliger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DF8FD8-ED55-0399-D84C-004543E16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8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176695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33673-FC4E-2C33-521B-6BB4B7E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98DABD4-452E-D36F-8B4D-F8C0BDA26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EAFFDDA-A7DD-AB87-BC77-EE997A8EC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Data‑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automatisering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Domeinspecifieke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assistenten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vraag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</a:t>
            </a: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Denk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data‑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(query’s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grafieken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genereren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bestandsbewerkingen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(PDF’s of code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lezen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schrijven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automatisering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(CRM, tickets, IoT). In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jullie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context: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welke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zou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waarde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toevoegen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Roep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gerust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1E79DE-C78D-C7FC-C39B-BFC1803ABC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11B10A-D247-4CE0-A9D9-1C8F1F283D86}" type="slidenum">
              <a:rPr lang="id-ID" altLang="nl-NL" smtClean="0"/>
              <a:pPr>
                <a:defRPr/>
              </a:pPr>
              <a:t>9</a:t>
            </a:fld>
            <a:endParaRPr lang="id-ID" altLang="nl-NL"/>
          </a:p>
        </p:txBody>
      </p:sp>
    </p:spTree>
    <p:extLst>
      <p:ext uri="{BB962C8B-B14F-4D97-AF65-F5344CB8AC3E}">
        <p14:creationId xmlns:p14="http://schemas.microsoft.com/office/powerpoint/2010/main" val="420718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1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8A93B04-8526-A4FA-B4B0-C369AA4A1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A1CCF2-F9C5-0424-994C-4567B3641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C90B88A-272A-46C8-B3FD-4E7930DE1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1197" y="0"/>
            <a:ext cx="1942803" cy="222567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E49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4535EA5-1DE9-1097-6B75-54BEF453A7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0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DC02B5-33F0-4EE8-36FD-E233F646E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1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DC02B5-33F0-4EE8-36FD-E233F646E6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D5F0D16-8686-12F4-9B02-8189F8FDB9CE}"/>
              </a:ext>
            </a:extLst>
          </p:cNvPr>
          <p:cNvSpPr/>
          <p:nvPr userDrawn="1"/>
        </p:nvSpPr>
        <p:spPr>
          <a:xfrm>
            <a:off x="-264831" y="904"/>
            <a:ext cx="4659312" cy="2922587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E349D98-E80E-A78E-FDC3-16A837167A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21335"/>
            <a:ext cx="425547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83623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7D22C7-2850-D8D8-CF12-8C4628883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72E7723-A366-C847-F25B-4BBC7EAA8FA0}"/>
              </a:ext>
            </a:extLst>
          </p:cNvPr>
          <p:cNvSpPr/>
          <p:nvPr userDrawn="1"/>
        </p:nvSpPr>
        <p:spPr>
          <a:xfrm>
            <a:off x="0" y="511175"/>
            <a:ext cx="3113087" cy="4632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E65D25-C06B-E8F1-A53A-72A2280C9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2388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76B829B-451E-3842-C9A9-B96989F48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E17923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049F24A-E3B8-FFA2-B764-0CB4DB612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3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E17923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440457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E21D148-4D21-E659-5C38-0543E4F2C0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3E4F55C-9B4F-6F46-E364-753CD5886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8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2D46C04-51D2-A379-E3A4-611BD1C12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001" b="1"/>
          <a:stretch/>
        </p:blipFill>
        <p:spPr>
          <a:xfrm>
            <a:off x="0" y="0"/>
            <a:ext cx="9144000" cy="9953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632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96A38D-2A7F-9BDE-2619-9594FDD975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7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E4993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3082A01-E365-77EA-5350-7011680B7A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5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r="1422"/>
          <a:stretch/>
        </p:blipFill>
        <p:spPr bwMode="auto">
          <a:xfrm>
            <a:off x="4632325" y="-1"/>
            <a:ext cx="4511675" cy="271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E0099916-E67C-0152-0EE9-F39AC2E3C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>
          <a:xfrm>
            <a:off x="-3" y="-1"/>
            <a:ext cx="9144003" cy="3595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9460ED-3A57-FDD6-D8BB-8DCFCDC148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5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 marL="1714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1pPr>
            <a:lvl2pPr marL="5143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2pPr>
            <a:lvl3pPr marL="8572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3pPr>
            <a:lvl4pPr marL="12001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4pPr>
            <a:lvl5pPr marL="1543050" indent="-171450">
              <a:buClr>
                <a:srgbClr val="E17923"/>
              </a:buClr>
              <a:buFont typeface="Arial" panose="020B0604020202020204" pitchFamily="34" charset="0"/>
              <a:buChar char="•"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2CAFA-2596-9A44-FD89-EE9617C9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384EAF-7F75-D4A7-AD78-C8A4FEB974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3BD04B-3005-908E-5F78-493EB74AC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0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5F10C-37A3-418F-89E3-A4D71F843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30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>
            <a:extLst>
              <a:ext uri="{FF2B5EF4-FFF2-40B4-BE49-F238E27FC236}">
                <a16:creationId xmlns:a16="http://schemas.microsoft.com/office/drawing/2014/main" id="{17244641-79E6-3FDB-56FF-6A442D2A4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74" y="0"/>
            <a:ext cx="9151374" cy="762822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>
            <a:cxnSpLocks/>
          </p:cNvCxnSpPr>
          <p:nvPr userDrawn="1"/>
        </p:nvCxnSpPr>
        <p:spPr>
          <a:xfrm>
            <a:off x="-2611" y="4537075"/>
            <a:ext cx="9151374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60439"/>
            <a:ext cx="7886700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FA95C-082E-BA14-65F8-F0C8B6F38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9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E7CDB3-4488-7047-D87F-FD268310D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8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CE3429-F828-1902-BEBE-65E8597B4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96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E17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5C8E26-AFEA-208E-CCD6-3EFE94B11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C892BF-2D50-75CC-A6FD-F4BCF267A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958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>
              <a:solidFill>
                <a:srgbClr val="FF6D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903889-B24E-9BF9-11BB-82539A135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9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98784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3952DB-EBE0-90F7-F7B2-CE77FC92F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2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431258-7A98-B40A-1EA1-D25CB884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C8053A-B9B9-DC0D-4AD0-61C190AC72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4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E17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78059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76F32E6-84F8-14B7-9AFF-A6FB8DC89B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7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31AE7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4959F98-31AD-51D6-CAF4-229C91227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90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31AE76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859531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669C98-C909-D994-CF20-8AFED661E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7A5572C-8DEE-B757-0796-3FF2AFA531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9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BA3F6DA-CF45-FA7A-CFD5-DF53BF2E2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122"/>
          <a:stretch/>
        </p:blipFill>
        <p:spPr>
          <a:xfrm>
            <a:off x="0" y="-17457"/>
            <a:ext cx="9144000" cy="993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5424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4963B8-F4B5-D38E-D736-7DE0912A4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87D8A8-DF8E-A110-A4FC-0D6942819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1448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-334963"/>
            <a:ext cx="4576763" cy="30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F88428-B462-ED22-7944-5D4A65ABB1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3609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5C8EEC-2A37-71E0-576F-5EE6D197A5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9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31AE76"/>
              </a:buClr>
              <a:defRPr>
                <a:latin typeface="Raleway" pitchFamily="2" charset="0"/>
              </a:defRPr>
            </a:lvl1pPr>
            <a:lvl2pPr>
              <a:buClr>
                <a:srgbClr val="31AE76"/>
              </a:buClr>
              <a:defRPr>
                <a:latin typeface="Raleway" pitchFamily="2" charset="0"/>
              </a:defRPr>
            </a:lvl2pPr>
            <a:lvl3pPr>
              <a:buClr>
                <a:srgbClr val="31AE76"/>
              </a:buClr>
              <a:defRPr>
                <a:latin typeface="Raleway" pitchFamily="2" charset="0"/>
              </a:defRPr>
            </a:lvl3pPr>
            <a:lvl4pPr>
              <a:buClr>
                <a:srgbClr val="31AE76"/>
              </a:buClr>
              <a:defRPr>
                <a:latin typeface="Raleway" pitchFamily="2" charset="0"/>
              </a:defRPr>
            </a:lvl4pPr>
            <a:lvl5pPr>
              <a:buClr>
                <a:srgbClr val="31AE76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31AE76"/>
              </a:buClr>
              <a:defRPr>
                <a:latin typeface="Raleway" pitchFamily="2" charset="0"/>
              </a:defRPr>
            </a:lvl1pPr>
            <a:lvl2pPr>
              <a:buClr>
                <a:srgbClr val="31AE76"/>
              </a:buClr>
              <a:defRPr>
                <a:latin typeface="Raleway" pitchFamily="2" charset="0"/>
              </a:defRPr>
            </a:lvl2pPr>
            <a:lvl3pPr>
              <a:buClr>
                <a:srgbClr val="31AE76"/>
              </a:buClr>
              <a:defRPr>
                <a:latin typeface="Raleway" pitchFamily="2" charset="0"/>
              </a:defRPr>
            </a:lvl3pPr>
            <a:lvl4pPr>
              <a:buClr>
                <a:srgbClr val="31AE76"/>
              </a:buClr>
              <a:defRPr>
                <a:latin typeface="Raleway" pitchFamily="2" charset="0"/>
              </a:defRPr>
            </a:lvl4pPr>
            <a:lvl5pPr>
              <a:buClr>
                <a:srgbClr val="31AE76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93742E9-07DE-4AC7-4EF5-B0504BA08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C550D7-3B63-B371-6CB3-29602D299E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002CEF1-E234-A7A5-FB84-C59A478BBC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5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918076-36B8-0C35-40EB-77CD993BC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76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1">
            <a:extLst>
              <a:ext uri="{FF2B5EF4-FFF2-40B4-BE49-F238E27FC236}">
                <a16:creationId xmlns:a16="http://schemas.microsoft.com/office/drawing/2014/main" id="{525D81A0-BBA6-C0A3-3605-9753BBB9B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4138"/>
            <a:ext cx="9144000" cy="1711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CA8F-93C6-1EA6-66E6-0C44CCC43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6DA41-5A0F-4C61-92D3-2B4FB203045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6740-19C4-78D2-6C51-EB5872CD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B591-2924-E3AE-3D82-6E98120E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99D7E-E340-43BE-9DB1-E08B127C332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AF29EB-17BA-D3D5-4C96-CCB00B8718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2D46C04-51D2-A379-E3A4-611BD1C12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938"/>
          <a:stretch/>
        </p:blipFill>
        <p:spPr>
          <a:xfrm>
            <a:off x="0" y="-15501"/>
            <a:ext cx="9144000" cy="1009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7509"/>
            <a:ext cx="7886700" cy="2794816"/>
          </a:xfrm>
        </p:spPr>
        <p:txBody>
          <a:bodyPr/>
          <a:lstStyle>
            <a:lvl1pPr>
              <a:buClr>
                <a:srgbClr val="E17923"/>
              </a:buClr>
              <a:defRPr>
                <a:latin typeface="Raleway" pitchFamily="2" charset="0"/>
              </a:defRPr>
            </a:lvl1pPr>
            <a:lvl2pPr>
              <a:buClr>
                <a:srgbClr val="E17923"/>
              </a:buClr>
              <a:defRPr>
                <a:latin typeface="Raleway" pitchFamily="2" charset="0"/>
              </a:defRPr>
            </a:lvl2pPr>
            <a:lvl3pPr>
              <a:buClr>
                <a:srgbClr val="E17923"/>
              </a:buClr>
              <a:defRPr>
                <a:latin typeface="Raleway" pitchFamily="2" charset="0"/>
              </a:defRPr>
            </a:lvl3pPr>
            <a:lvl4pPr>
              <a:buClr>
                <a:srgbClr val="E17923"/>
              </a:buClr>
              <a:defRPr>
                <a:latin typeface="Raleway" pitchFamily="2" charset="0"/>
              </a:defRPr>
            </a:lvl4pPr>
            <a:lvl5pPr>
              <a:buClr>
                <a:srgbClr val="E17923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2107" y="47344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1A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087BB5-8201-6456-741A-3983FA5BE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9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E8FA65-AEC0-F848-0792-2F55877BAE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2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A36B8A4-6BA5-BA7D-7124-6FBF7A729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31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6C3722-2D64-B551-D071-1C46995BAE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23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B0188B-DFB4-5E80-FC13-31E7F05D71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53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86952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E6D323-29C4-F0C1-91F4-F6C538289E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10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31A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5245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52686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8AF7F70A-7988-2C3E-08EE-5A3E1F845A4D}"/>
              </a:ext>
            </a:extLst>
          </p:cNvPr>
          <p:cNvSpPr/>
          <p:nvPr userDrawn="1"/>
        </p:nvSpPr>
        <p:spPr>
          <a:xfrm>
            <a:off x="193675" y="192088"/>
            <a:ext cx="8756650" cy="4759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5F0D56-9F93-2C52-61D5-F02C5986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6D4E-FEB3-4C87-AA38-18BF561D640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EDF0C-5285-32BC-3639-9DBB2BBD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8A1B13-CB81-9999-9570-54ECBD07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7E262-42C3-4F59-A501-87DE746F4C45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2E55043-BB62-232B-4E15-F24686A9D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1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tekst, tafel, bureau&#10;&#10;Automatisch gegenereerde beschrijving">
            <a:extLst>
              <a:ext uri="{FF2B5EF4-FFF2-40B4-BE49-F238E27FC236}">
                <a16:creationId xmlns:a16="http://schemas.microsoft.com/office/drawing/2014/main" id="{1AF8946D-1908-275E-3D78-5C3833825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192088"/>
            <a:ext cx="7138987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2617871-8F95-9000-569B-200D75340015}"/>
              </a:ext>
            </a:extLst>
          </p:cNvPr>
          <p:cNvSpPr/>
          <p:nvPr userDrawn="1"/>
        </p:nvSpPr>
        <p:spPr>
          <a:xfrm>
            <a:off x="1811338" y="192088"/>
            <a:ext cx="7138987" cy="4759325"/>
          </a:xfrm>
          <a:prstGeom prst="rect">
            <a:avLst/>
          </a:prstGeom>
          <a:solidFill>
            <a:srgbClr val="37CB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3201E84-D712-15D5-CD10-D43897B7C815}"/>
              </a:ext>
            </a:extLst>
          </p:cNvPr>
          <p:cNvSpPr/>
          <p:nvPr userDrawn="1"/>
        </p:nvSpPr>
        <p:spPr>
          <a:xfrm>
            <a:off x="193675" y="192088"/>
            <a:ext cx="1617663" cy="4759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015AB6-AE0C-7BE2-E224-5431F8F1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5D654-C406-4DA2-95EC-429CFBFDD3B3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16D69A-A903-9541-6FB3-BAD42495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FADEE2-22A1-0560-5B86-056AA0B4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8922-CC6F-48B0-9DA7-2A825EFB914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E8B523D-5C7D-B563-D58B-2337E18D2D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743412"/>
            <a:ext cx="2492375" cy="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91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19134"/>
            <a:ext cx="5084173" cy="993775"/>
          </a:xfrm>
        </p:spPr>
        <p:txBody>
          <a:bodyPr/>
          <a:lstStyle>
            <a:lvl1pPr algn="ctr">
              <a:defRPr sz="2800">
                <a:solidFill>
                  <a:srgbClr val="37CBFF"/>
                </a:solidFill>
                <a:latin typeface="Raleway" pitchFamily="2" charset="0"/>
              </a:defRPr>
            </a:lvl1pPr>
          </a:lstStyle>
          <a:p>
            <a:r>
              <a:rPr lang="en-US"/>
              <a:t>Naam </a:t>
            </a:r>
            <a:r>
              <a:rPr lang="en-US" err="1"/>
              <a:t>persoon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1706FA-1532-2313-7BB6-DB8BAC32F8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A5F04A-F79A-8306-EBB2-9B310AFB0E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612910"/>
            <a:ext cx="5084173" cy="1530349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Functie</a:t>
            </a:r>
            <a:endParaRPr lang="en-US"/>
          </a:p>
          <a:p>
            <a:pPr lvl="0"/>
            <a:r>
              <a:rPr lang="en-US" err="1"/>
              <a:t>Telefoonnummer</a:t>
            </a:r>
            <a:endParaRPr lang="en-US"/>
          </a:p>
          <a:p>
            <a:pPr lvl="0"/>
            <a:r>
              <a:rPr lang="en-US"/>
              <a:t>E-mail</a:t>
            </a:r>
          </a:p>
          <a:p>
            <a:pPr lvl="0"/>
            <a:r>
              <a:rPr lang="en-US" err="1"/>
              <a:t>Adres</a:t>
            </a:r>
            <a:endParaRPr lang="en-US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83382E9-15AE-153A-C641-B4BE6887F01F}"/>
              </a:ext>
            </a:extLst>
          </p:cNvPr>
          <p:cNvSpPr/>
          <p:nvPr userDrawn="1"/>
        </p:nvSpPr>
        <p:spPr>
          <a:xfrm>
            <a:off x="0" y="3048000"/>
            <a:ext cx="5867400" cy="400050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D1EE99-329B-DBFF-A09A-984C218BEF0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195888" y="1438275"/>
            <a:ext cx="2424112" cy="2005012"/>
          </a:xfrm>
        </p:spPr>
        <p:txBody>
          <a:bodyPr/>
          <a:lstStyle>
            <a:lvl1pPr marL="0" indent="0" algn="ctr">
              <a:buClr>
                <a:srgbClr val="E49938"/>
              </a:buClr>
              <a:buNone/>
              <a:defRPr sz="1400">
                <a:latin typeface="Raleway" pitchFamily="2" charset="0"/>
              </a:defRPr>
            </a:lvl1pPr>
            <a:lvl2pPr marL="342900" indent="0">
              <a:buClr>
                <a:srgbClr val="E49938"/>
              </a:buClr>
              <a:buNone/>
              <a:defRPr>
                <a:latin typeface="Raleway" pitchFamily="2" charset="0"/>
              </a:defRPr>
            </a:lvl2pPr>
            <a:lvl3pPr marL="685800" indent="0">
              <a:buClr>
                <a:srgbClr val="E49938"/>
              </a:buClr>
              <a:buNone/>
              <a:defRPr>
                <a:latin typeface="Raleway" pitchFamily="2" charset="0"/>
              </a:defRPr>
            </a:lvl3pPr>
            <a:lvl4pPr marL="1028700" indent="0">
              <a:buClr>
                <a:srgbClr val="E49938"/>
              </a:buClr>
              <a:buNone/>
              <a:defRPr>
                <a:latin typeface="Raleway" pitchFamily="2" charset="0"/>
              </a:defRPr>
            </a:lvl4pPr>
            <a:lvl5pPr marL="1371600" indent="0">
              <a:buClr>
                <a:srgbClr val="E49938"/>
              </a:buClr>
              <a:buNone/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Avatar</a:t>
            </a:r>
          </a:p>
        </p:txBody>
      </p:sp>
    </p:spTree>
    <p:extLst>
      <p:ext uri="{BB962C8B-B14F-4D97-AF65-F5344CB8AC3E}">
        <p14:creationId xmlns:p14="http://schemas.microsoft.com/office/powerpoint/2010/main" val="29875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56CF415-20D0-8297-04A5-17960210B9B4}"/>
              </a:ext>
            </a:extLst>
          </p:cNvPr>
          <p:cNvSpPr/>
          <p:nvPr userDrawn="1"/>
        </p:nvSpPr>
        <p:spPr>
          <a:xfrm>
            <a:off x="0" y="-48491"/>
            <a:ext cx="9144000" cy="1042256"/>
          </a:xfrm>
          <a:prstGeom prst="rect">
            <a:avLst/>
          </a:prstGeom>
          <a:solidFill>
            <a:srgbClr val="E49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/>
          <p:nvPr userDrawn="1"/>
        </p:nvCxnSpPr>
        <p:spPr>
          <a:xfrm>
            <a:off x="-144463" y="4537075"/>
            <a:ext cx="9383713" cy="0"/>
          </a:xfrm>
          <a:prstGeom prst="line">
            <a:avLst/>
          </a:prstGeom>
          <a:ln w="381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1" y="0"/>
            <a:ext cx="7886700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B264B91-D675-1B95-2D5C-CEA9CC7E73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080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5EFB35-932D-80F0-8E57-9CE022CF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115B1-CF78-4183-BC7E-D5E52FA8F377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5903D3-2B77-BC36-24B1-33008B4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B8D0C-3BED-C006-13B5-F80F2881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4D303-E7B5-464A-8A79-5BB6B3C265E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2B9BBA-0CA8-80F6-6661-2299A56B1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3CFA677-9162-736F-288D-FB793B5813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"/>
            <a:ext cx="2973674" cy="2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4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BA3F6DA-CF45-FA7A-CFD5-DF53BF2E2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122"/>
          <a:stretch/>
        </p:blipFill>
        <p:spPr>
          <a:xfrm>
            <a:off x="0" y="-7938"/>
            <a:ext cx="9144000" cy="99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142"/>
            <a:ext cx="5084173" cy="99377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0E1F6A-2CC5-6F7A-ADFA-D3CB7D36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6BB4B-0FAE-4DCE-A1D8-3E889443833D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1AB6AA-3D05-3579-CE9B-8DF63728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964D92-B747-AFB4-F342-44B9F553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A1B99-B03F-4B54-9730-7D21F8D3E1D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AA6B23-6A2A-39FE-18EB-2E7AA3B3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738"/>
            <a:ext cx="7886700" cy="3303587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2355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-334963"/>
            <a:ext cx="4576763" cy="305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F88428-B462-ED22-7944-5D4A65ABB1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3609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0CFDEC-BBD6-B059-B734-B679A8D944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37CBFF"/>
              </a:buClr>
              <a:defRPr>
                <a:latin typeface="Raleway" pitchFamily="2" charset="0"/>
              </a:defRPr>
            </a:lvl1pPr>
            <a:lvl2pPr>
              <a:buClr>
                <a:srgbClr val="37CBFF"/>
              </a:buClr>
              <a:defRPr>
                <a:latin typeface="Raleway" pitchFamily="2" charset="0"/>
              </a:defRPr>
            </a:lvl2pPr>
            <a:lvl3pPr>
              <a:buClr>
                <a:srgbClr val="37CBFF"/>
              </a:buClr>
              <a:defRPr>
                <a:latin typeface="Raleway" pitchFamily="2" charset="0"/>
              </a:defRPr>
            </a:lvl3pPr>
            <a:lvl4pPr>
              <a:buClr>
                <a:srgbClr val="37CBFF"/>
              </a:buClr>
              <a:defRPr>
                <a:latin typeface="Raleway" pitchFamily="2" charset="0"/>
              </a:defRPr>
            </a:lvl4pPr>
            <a:lvl5pPr>
              <a:buClr>
                <a:srgbClr val="37CBFF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999D35D-5C83-5DA4-FA1F-101D8655F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2AFD9D-9A50-0969-31EA-8E72B4245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AE3EE45-382E-F90F-57B0-73F276E53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954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983EF62-F17D-7FF0-5412-DCAAC2275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496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A29A3A9-17F1-175E-3366-28DEA8058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72155"/>
            <a:ext cx="9144000" cy="1838325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CC374323-271C-6D2A-E04A-7977F22F1F3D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C4DD8-865C-C029-88FB-A518BB37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7333-7794-47FA-B69D-7E175C985B28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EAB883-90F0-FA95-7B34-3CC54AC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9472B4-5F36-B2D0-C6EC-F1EF78BB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598F-84E4-4F6A-B14E-280A5211E23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DF048D-B69C-B380-0024-F91E04FBF6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5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>
            <a:cxnSpLocks/>
          </p:cNvCxnSpPr>
          <p:nvPr userDrawn="1"/>
        </p:nvCxnSpPr>
        <p:spPr>
          <a:xfrm>
            <a:off x="0" y="4537075"/>
            <a:ext cx="9144000" cy="0"/>
          </a:xfrm>
          <a:prstGeom prst="line">
            <a:avLst/>
          </a:prstGeom>
          <a:ln w="3810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F2F97D-39D9-BB8C-70B0-5181838F5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655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40A30A-8490-6663-B663-F5B4A3552085}"/>
              </a:ext>
            </a:extLst>
          </p:cNvPr>
          <p:cNvSpPr/>
          <p:nvPr userDrawn="1"/>
        </p:nvSpPr>
        <p:spPr>
          <a:xfrm>
            <a:off x="3775075" y="628650"/>
            <a:ext cx="4879975" cy="3887788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defRPr sz="2100">
                <a:solidFill>
                  <a:schemeClr val="bg1"/>
                </a:solidFill>
                <a:latin typeface="Raleway" pitchFamily="2" charset="0"/>
              </a:defRPr>
            </a:lvl2pPr>
            <a:lvl3pP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defRPr sz="1500">
                <a:solidFill>
                  <a:schemeClr val="bg1"/>
                </a:solidFill>
                <a:latin typeface="Raleway" pitchFamily="2" charset="0"/>
              </a:defRPr>
            </a:lvl4pPr>
            <a:lvl5pPr>
              <a:defRPr sz="1500">
                <a:solidFill>
                  <a:schemeClr val="bg1"/>
                </a:solidFill>
                <a:latin typeface="Raleway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E48182-41E8-9660-A601-317D860A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48202-DF75-4213-9DEA-E606689D014E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17F237-7CB1-9098-E04F-AE4734D8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A53FDF-B324-FE6C-78E9-4F020FF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BDCA6-6175-406D-8AE9-7B3CA7BDFC89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A2760F-A128-1F7B-D961-22BBFEA39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40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C94132B9-D3EC-0991-1A60-C462C487EA1F}"/>
              </a:ext>
            </a:extLst>
          </p:cNvPr>
          <p:cNvSpPr/>
          <p:nvPr userDrawn="1"/>
        </p:nvSpPr>
        <p:spPr>
          <a:xfrm>
            <a:off x="536575" y="247650"/>
            <a:ext cx="3128963" cy="4240213"/>
          </a:xfrm>
          <a:prstGeom prst="rect">
            <a:avLst/>
          </a:prstGeom>
          <a:noFill/>
          <a:ln w="2540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latin typeface="Raleway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919DA5-49E2-0CCF-974A-A648A329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1F23-EA88-4E9E-AA11-E99D2A695B44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41050C-24AB-D894-08F7-4579F634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5F06C0-041C-B64A-ECAC-EEC2D5D9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2EBB3-4A1F-45A3-AFAB-1BE76FFF79A7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6AB81B-0F92-CB16-70DE-2B7C09923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2ABA72-4A30-AC48-0DA9-91F5102AB4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7889" y="101600"/>
            <a:ext cx="1942803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5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Afbeelding met persoon, binnen, vloer&#10;&#10;Automatisch gegenereerde beschrijving">
            <a:extLst>
              <a:ext uri="{FF2B5EF4-FFF2-40B4-BE49-F238E27FC236}">
                <a16:creationId xmlns:a16="http://schemas.microsoft.com/office/drawing/2014/main" id="{79B4593F-06B6-6267-22CA-FA5B55E9F9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r="1422"/>
          <a:stretch/>
        </p:blipFill>
        <p:spPr bwMode="auto">
          <a:xfrm>
            <a:off x="4632325" y="-1"/>
            <a:ext cx="4511675" cy="271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9CDB891-677F-6394-C036-F164B077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94" r="1704"/>
          <a:stretch/>
        </p:blipFill>
        <p:spPr>
          <a:xfrm>
            <a:off x="-38595" y="-1"/>
            <a:ext cx="9182595" cy="3500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88080"/>
            <a:ext cx="7886700" cy="87915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D9469AD-3126-6821-12C0-75EAA24D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BCADE-069C-4FE4-BEED-47A158D19090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7C79475-AE40-F723-2319-3A1AA9B6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CB0719E-F62E-5959-818F-C4041A19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3D6EE-9165-415A-ADB9-2BCE330C251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CE655FA-BEF3-A69C-5610-BB2B3C5C2F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251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3541DEF-8DCA-B97C-C3F6-8377C7FC1699}"/>
              </a:ext>
            </a:extLst>
          </p:cNvPr>
          <p:cNvSpPr/>
          <p:nvPr userDrawn="1"/>
        </p:nvSpPr>
        <p:spPr>
          <a:xfrm>
            <a:off x="4484688" y="1379538"/>
            <a:ext cx="4659312" cy="2922587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4894" y="1477109"/>
            <a:ext cx="4569107" cy="271154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1C34A8-FE90-27FB-8BB9-AD468ACCA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07CB5090-9C9F-16AC-6648-3B8A9A476871}"/>
              </a:ext>
            </a:extLst>
          </p:cNvPr>
          <p:cNvSpPr/>
          <p:nvPr userDrawn="1"/>
        </p:nvSpPr>
        <p:spPr>
          <a:xfrm>
            <a:off x="0" y="108088"/>
            <a:ext cx="4405985" cy="2684826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2F9987-277D-7E83-8994-E0F602AC2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207" y="205659"/>
            <a:ext cx="4120387" cy="249095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8804147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533B8C5-C96F-A040-4299-459F6822A65C}"/>
              </a:ext>
            </a:extLst>
          </p:cNvPr>
          <p:cNvSpPr/>
          <p:nvPr userDrawn="1"/>
        </p:nvSpPr>
        <p:spPr>
          <a:xfrm>
            <a:off x="6030913" y="0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22505" y="1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996452-EE5B-17F8-A511-5F3381E0A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1" y="4749921"/>
            <a:ext cx="892117" cy="29197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AF7036D-3A7D-AA13-CEC5-61067A844693}"/>
              </a:ext>
            </a:extLst>
          </p:cNvPr>
          <p:cNvSpPr/>
          <p:nvPr userDrawn="1"/>
        </p:nvSpPr>
        <p:spPr>
          <a:xfrm>
            <a:off x="0" y="505822"/>
            <a:ext cx="3113087" cy="4632325"/>
          </a:xfrm>
          <a:prstGeom prst="rect">
            <a:avLst/>
          </a:prstGeom>
          <a:solidFill>
            <a:srgbClr val="3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5B53FEF-8299-C9ED-E1AF-E7ACA44BDE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607423"/>
            <a:ext cx="3021496" cy="45360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251045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32507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58301"/>
            <a:ext cx="7012845" cy="7278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D8A67AC-6E8F-40EC-9183-063F150EBF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345" y="-96994"/>
            <a:ext cx="972813" cy="11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6B918DD7-CA80-D660-92CB-971673FB0AD0}"/>
              </a:ext>
            </a:extLst>
          </p:cNvPr>
          <p:cNvCxnSpPr/>
          <p:nvPr userDrawn="1"/>
        </p:nvCxnSpPr>
        <p:spPr>
          <a:xfrm>
            <a:off x="0" y="1031875"/>
            <a:ext cx="6300788" cy="0"/>
          </a:xfrm>
          <a:prstGeom prst="line">
            <a:avLst/>
          </a:prstGeom>
          <a:ln w="254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8ED4CDAC-EAFF-E420-879D-EF2B17029929}"/>
              </a:ext>
            </a:extLst>
          </p:cNvPr>
          <p:cNvCxnSpPr/>
          <p:nvPr userDrawn="1"/>
        </p:nvCxnSpPr>
        <p:spPr>
          <a:xfrm flipV="1">
            <a:off x="4572000" y="1363663"/>
            <a:ext cx="0" cy="3095625"/>
          </a:xfrm>
          <a:prstGeom prst="line">
            <a:avLst/>
          </a:prstGeom>
          <a:ln w="25400">
            <a:solidFill>
              <a:srgbClr val="E49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rgbClr val="E49938"/>
              </a:buClr>
              <a:defRPr>
                <a:latin typeface="Raleway" pitchFamily="2" charset="0"/>
              </a:defRPr>
            </a:lvl1pPr>
            <a:lvl2pPr>
              <a:buClr>
                <a:srgbClr val="E49938"/>
              </a:buClr>
              <a:defRPr>
                <a:latin typeface="Raleway" pitchFamily="2" charset="0"/>
              </a:defRPr>
            </a:lvl2pPr>
            <a:lvl3pPr>
              <a:buClr>
                <a:srgbClr val="E49938"/>
              </a:buClr>
              <a:defRPr>
                <a:latin typeface="Raleway" pitchFamily="2" charset="0"/>
              </a:defRPr>
            </a:lvl3pPr>
            <a:lvl4pPr>
              <a:buClr>
                <a:srgbClr val="E49938"/>
              </a:buClr>
              <a:defRPr>
                <a:latin typeface="Raleway" pitchFamily="2" charset="0"/>
              </a:defRPr>
            </a:lvl4pPr>
            <a:lvl5pPr>
              <a:buClr>
                <a:srgbClr val="E49938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rgbClr val="E49938"/>
              </a:buClr>
              <a:defRPr>
                <a:latin typeface="Raleway" pitchFamily="2" charset="0"/>
              </a:defRPr>
            </a:lvl1pPr>
            <a:lvl2pPr>
              <a:buClr>
                <a:srgbClr val="E49938"/>
              </a:buClr>
              <a:defRPr>
                <a:latin typeface="Raleway" pitchFamily="2" charset="0"/>
              </a:defRPr>
            </a:lvl2pPr>
            <a:lvl3pPr>
              <a:buClr>
                <a:srgbClr val="E49938"/>
              </a:buClr>
              <a:defRPr>
                <a:latin typeface="Raleway" pitchFamily="2" charset="0"/>
              </a:defRPr>
            </a:lvl3pPr>
            <a:lvl4pPr>
              <a:buClr>
                <a:srgbClr val="E49938"/>
              </a:buClr>
              <a:defRPr>
                <a:latin typeface="Raleway" pitchFamily="2" charset="0"/>
              </a:defRPr>
            </a:lvl4pPr>
            <a:lvl5pPr>
              <a:buClr>
                <a:srgbClr val="E49938"/>
              </a:buCl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25E5C1F-A7FE-9918-D8F6-D0E8AC04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B472-ED63-48D6-A2FF-567ECA3631B2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2B5E29-C712-921C-D38A-A5DC5B5C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2D8A5B-1916-8FFB-6A98-B807F171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DDFB-52D2-439B-8975-B9734AB46D9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7E80739-D03A-B86C-06B0-81F9A9D03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E818C9-9FAA-BE2F-41FB-CAD6D6B2E1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448595"/>
            <a:ext cx="1126326" cy="16949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E9BA87B-BE8B-579D-26A9-3632FA5C49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017673" y="0"/>
            <a:ext cx="1126326" cy="16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 b="0">
                <a:solidFill>
                  <a:srgbClr val="E49938"/>
                </a:solidFill>
                <a:latin typeface="Ralew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latin typeface="Raleway" pitchFamily="2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2AF16A7-9138-2597-4E55-3BDF0AB8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A64EC-905D-4C05-AF47-BB51A89AEAEA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A0004B-2AA3-40C9-D92F-F506F101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DB09A2-E7AB-BF1F-A976-F75E1D4C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7F9F-0985-4283-9AF9-9FB32938BA52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7E3926-D28F-8C5A-B551-0036A6840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035F280E-B694-F89D-E780-A65F67C12672}"/>
              </a:ext>
            </a:extLst>
          </p:cNvPr>
          <p:cNvCxnSpPr/>
          <p:nvPr userDrawn="1"/>
        </p:nvCxnSpPr>
        <p:spPr>
          <a:xfrm>
            <a:off x="-144463" y="4537075"/>
            <a:ext cx="9383713" cy="0"/>
          </a:xfrm>
          <a:prstGeom prst="line">
            <a:avLst/>
          </a:prstGeom>
          <a:ln w="38100">
            <a:solidFill>
              <a:srgbClr val="E17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E27C3C-1411-2E49-F058-CB1EF845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9FE0-BE48-4F3A-8724-D35FBAD29D59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12487C-8B3A-9D24-22FF-BA14C5F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391F5D-F5B1-2CFC-550B-1E5AB33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32CE7-BAEA-4F9C-9E78-BBE46BC555CF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68BB07-C441-CF4D-89E2-181194FB53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2107" y="4695676"/>
            <a:ext cx="892117" cy="2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2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7" r:id="rId5"/>
    <p:sldLayoutId id="2147483935" r:id="rId6"/>
    <p:sldLayoutId id="2147483936" r:id="rId7"/>
    <p:sldLayoutId id="2147483930" r:id="rId8"/>
    <p:sldLayoutId id="2147483939" r:id="rId9"/>
    <p:sldLayoutId id="2147483940" r:id="rId10"/>
    <p:sldLayoutId id="2147483942" r:id="rId11"/>
    <p:sldLayoutId id="2147483944" r:id="rId12"/>
    <p:sldLayoutId id="2147483995" r:id="rId13"/>
    <p:sldLayoutId id="2147483945" r:id="rId1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236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37C3E-DE37-EE79-076A-D446B83275F2}"/>
              </a:ext>
            </a:extLst>
          </p:cNvPr>
          <p:cNvSpPr txBox="1"/>
          <p:nvPr userDrawn="1"/>
        </p:nvSpPr>
        <p:spPr>
          <a:xfrm>
            <a:off x="4606925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info@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76CD4-1457-B5E4-486B-8AD4D5B74777}"/>
              </a:ext>
            </a:extLst>
          </p:cNvPr>
          <p:cNvSpPr txBox="1"/>
          <p:nvPr userDrawn="1"/>
        </p:nvSpPr>
        <p:spPr>
          <a:xfrm>
            <a:off x="6888163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www.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E7EEDA4-95E6-D6AF-CBE3-62F05D1831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E2CDC9D-65DB-FEBB-F25A-B15A582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1C1F1-F5D1-49B6-FCAC-71C69F024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44B5BF-A204-4448-8DCD-2B0D1FCC8D7C}" type="datetimeFigureOut">
              <a:rPr lang="en-US"/>
              <a:pPr>
                <a:defRPr/>
              </a:pPr>
              <a:t>9/4/25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8400-D74F-4022-19ED-0DC4C0B37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8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E89BB-8A24-5F43-8492-EA04020B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C444F76-C95B-47E1-9179-4743C3621750}" type="slidenum">
              <a:rPr lang="en-US" altLang="nl-NL"/>
              <a:pPr>
                <a:defRPr/>
              </a:pPr>
              <a:t>‹#›</a:t>
            </a:fld>
            <a:endParaRPr lang="en-US" alt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312E-2191-2DA5-105E-E9D56EA749C2}"/>
              </a:ext>
            </a:extLst>
          </p:cNvPr>
          <p:cNvSpPr txBox="1"/>
          <p:nvPr userDrawn="1"/>
        </p:nvSpPr>
        <p:spPr>
          <a:xfrm>
            <a:off x="671513" y="4665663"/>
            <a:ext cx="1414462" cy="219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825" spc="225">
                <a:solidFill>
                  <a:schemeClr val="bg1"/>
                </a:solidFill>
                <a:latin typeface="+mj-lt"/>
              </a:rPr>
              <a:t>SPARROW</a:t>
            </a:r>
            <a:endParaRPr lang="id-ID" sz="600" b="1" spc="22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37C3E-DE37-EE79-076A-D446B83275F2}"/>
              </a:ext>
            </a:extLst>
          </p:cNvPr>
          <p:cNvSpPr txBox="1"/>
          <p:nvPr userDrawn="1"/>
        </p:nvSpPr>
        <p:spPr>
          <a:xfrm>
            <a:off x="4606925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info@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76CD4-1457-B5E4-486B-8AD4D5B74777}"/>
              </a:ext>
            </a:extLst>
          </p:cNvPr>
          <p:cNvSpPr txBox="1"/>
          <p:nvPr userDrawn="1"/>
        </p:nvSpPr>
        <p:spPr>
          <a:xfrm>
            <a:off x="6888163" y="4654550"/>
            <a:ext cx="1482725" cy="20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750">
                <a:solidFill>
                  <a:schemeClr val="tx2"/>
                </a:solidFill>
                <a:latin typeface="+mn-lt"/>
              </a:rPr>
              <a:t>www.</a:t>
            </a:r>
            <a:r>
              <a:rPr lang="nl-NL" sz="750">
                <a:solidFill>
                  <a:schemeClr val="tx2"/>
                </a:solidFill>
                <a:latin typeface="+mn-lt"/>
              </a:rPr>
              <a:t>brightcubes.nl</a:t>
            </a:r>
            <a:endParaRPr lang="id-ID" sz="45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48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9/4/25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00340-9CB8-BFC5-79A3-001EB6E5E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10828"/>
            <a:ext cx="6858000" cy="1790700"/>
          </a:xfrm>
        </p:spPr>
        <p:txBody>
          <a:bodyPr/>
          <a:lstStyle/>
          <a:p>
            <a:r>
              <a:rPr lang="nl-NL" sz="4000" dirty="0"/>
              <a:t>Workshop</a:t>
            </a:r>
            <a:br>
              <a:rPr lang="nl-NL" dirty="0"/>
            </a:br>
            <a:r>
              <a:rPr lang="nl-NL" dirty="0"/>
              <a:t>Model Context Protocol</a:t>
            </a:r>
            <a:endParaRPr lang="nl-NL" sz="4000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2FEA39-CDD2-F1DE-9F8E-866242ECC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600" dirty="0"/>
              <a:t>4 september 2025</a:t>
            </a:r>
          </a:p>
          <a:p>
            <a:r>
              <a:rPr lang="nl-NL" sz="1600" dirty="0"/>
              <a:t>Maarten Siersema</a:t>
            </a:r>
          </a:p>
        </p:txBody>
      </p:sp>
    </p:spTree>
    <p:extLst>
      <p:ext uri="{BB962C8B-B14F-4D97-AF65-F5344CB8AC3E}">
        <p14:creationId xmlns:p14="http://schemas.microsoft.com/office/powerpoint/2010/main" val="83320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1494-91C5-A487-0E4F-169111CD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F35F-955F-8B79-D25A-16C31936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Architectuur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C573-23CC-E221-1130-BBA07FE02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/>
              <a:t>Componenten</a:t>
            </a:r>
            <a:r>
              <a:rPr lang="en-US" sz="1800" dirty="0"/>
              <a:t>:</a:t>
            </a:r>
          </a:p>
          <a:p>
            <a:r>
              <a:rPr lang="en-US" sz="1800" b="1" dirty="0"/>
              <a:t>Host</a:t>
            </a:r>
            <a:r>
              <a:rPr lang="en-US" sz="1800" dirty="0"/>
              <a:t>: UI/agent die de LLM </a:t>
            </a:r>
            <a:r>
              <a:rPr lang="en-US" sz="1800" dirty="0" err="1"/>
              <a:t>aanstuurt</a:t>
            </a:r>
            <a:r>
              <a:rPr lang="en-US" sz="1800" dirty="0"/>
              <a:t> (</a:t>
            </a:r>
            <a:r>
              <a:rPr lang="en-US" sz="1800" dirty="0" err="1"/>
              <a:t>bijv</a:t>
            </a:r>
            <a:r>
              <a:rPr lang="en-US" sz="1800" dirty="0"/>
              <a:t>. desktop‑app </a:t>
            </a:r>
            <a:r>
              <a:rPr lang="en-US" sz="1800" dirty="0" err="1"/>
              <a:t>zoals</a:t>
            </a:r>
            <a:r>
              <a:rPr lang="en-US" sz="1800" dirty="0"/>
              <a:t> Claude desktop /</a:t>
            </a:r>
            <a:r>
              <a:rPr lang="en-US" sz="1800" dirty="0" err="1"/>
              <a:t>VSCode</a:t>
            </a:r>
            <a:r>
              <a:rPr lang="en-US" sz="1800" dirty="0"/>
              <a:t>/LM Studio)</a:t>
            </a:r>
          </a:p>
          <a:p>
            <a:r>
              <a:rPr lang="en-US" sz="1800" b="1" dirty="0"/>
              <a:t>MCP client</a:t>
            </a:r>
            <a:r>
              <a:rPr lang="en-US" sz="1800" dirty="0"/>
              <a:t>: library (protocol)</a:t>
            </a:r>
          </a:p>
          <a:p>
            <a:r>
              <a:rPr lang="en-US" sz="1800" b="1" dirty="0"/>
              <a:t>MCP-server</a:t>
            </a:r>
            <a:r>
              <a:rPr lang="en-US" sz="1800" dirty="0"/>
              <a:t>: exposed tools/resources/prompts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instructies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5E003-FBA3-213E-F4B4-A4D7AB369572}"/>
              </a:ext>
            </a:extLst>
          </p:cNvPr>
          <p:cNvSpPr txBox="1"/>
          <p:nvPr/>
        </p:nvSpPr>
        <p:spPr>
          <a:xfrm>
            <a:off x="3417757" y="745761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6EF12-6193-7024-F647-AD153D37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68" y="1738266"/>
            <a:ext cx="4662641" cy="20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28EE-A9DB-9419-4B30-3C7449100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FB1DDE5-8E5C-7775-C059-915F51938797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D334CB9-11B0-06AA-3276-9E4353B98A2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9A3480A-0393-9891-8E26-C5235B93357B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F990FB2-DFD1-FAF2-0563-FD3D913E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standaardiseert MCP?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3919F81-1485-89B4-1FDE-5F8540338FD8}"/>
              </a:ext>
            </a:extLst>
          </p:cNvPr>
          <p:cNvSpPr txBox="1"/>
          <p:nvPr/>
        </p:nvSpPr>
        <p:spPr>
          <a:xfrm>
            <a:off x="723899" y="1660567"/>
            <a:ext cx="6029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Discovery: tools/resources/prompt‑templates </a:t>
            </a:r>
            <a:r>
              <a:rPr lang="en-US" sz="1800" dirty="0" err="1"/>
              <a:t>bekendmaken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Execution: tools </a:t>
            </a:r>
            <a:r>
              <a:rPr lang="en-US" sz="1800" dirty="0" err="1"/>
              <a:t>aanroepen</a:t>
            </a:r>
            <a:r>
              <a:rPr lang="en-US" sz="1800" dirty="0"/>
              <a:t> met JSON‑</a:t>
            </a:r>
            <a:r>
              <a:rPr lang="en-US" sz="1800" dirty="0" err="1"/>
              <a:t>argumenten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Results: structured content blocks (text, image, resource)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Transport: JSON‑RPC 2.0 over </a:t>
            </a:r>
            <a:r>
              <a:rPr lang="en-US" sz="1800" dirty="0" err="1"/>
              <a:t>stdio</a:t>
            </a:r>
            <a:r>
              <a:rPr lang="en-US" sz="1800" dirty="0"/>
              <a:t> of HTTP/SSE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58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530B-43A0-8151-8401-1E42DAEE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2234E82-C465-7AAA-BC46-79E988479DB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8ACC12AD-961F-ADDE-C23D-A79EF984BBE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3EAD5DEB-E553-D8DF-2638-9F07E4F2A54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BA34C8-7A4E-9AB8-DA0C-943E65EF6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wordt er gecommuniceerd?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0EBB5-EAD0-6A6F-B6E8-5BFF22EA4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31881"/>
              </p:ext>
            </p:extLst>
          </p:nvPr>
        </p:nvGraphicFramePr>
        <p:xfrm>
          <a:off x="953477" y="1370013"/>
          <a:ext cx="7070436" cy="3262312"/>
        </p:xfrm>
        <a:graphic>
          <a:graphicData uri="http://schemas.openxmlformats.org/drawingml/2006/table">
            <a:tbl>
              <a:tblPr/>
              <a:tblGrid>
                <a:gridCol w="1767609">
                  <a:extLst>
                    <a:ext uri="{9D8B030D-6E8A-4147-A177-3AD203B41FA5}">
                      <a16:colId xmlns:a16="http://schemas.microsoft.com/office/drawing/2014/main" val="839076827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3637238465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1797399581"/>
                    </a:ext>
                  </a:extLst>
                </a:gridCol>
                <a:gridCol w="1767609">
                  <a:extLst>
                    <a:ext uri="{9D8B030D-6E8A-4147-A177-3AD203B41FA5}">
                      <a16:colId xmlns:a16="http://schemas.microsoft.com/office/drawing/2014/main" val="3949743148"/>
                    </a:ext>
                  </a:extLst>
                </a:gridCol>
              </a:tblGrid>
              <a:tr h="2429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Fase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Van → Naar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</a:rPr>
                        <a:t>Methode(s)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Doel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60065"/>
                  </a:ext>
                </a:extLst>
              </a:tr>
              <a:tr h="7114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Discover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tools/list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resources/list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prompts/list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</a:rPr>
                        <a:t>Welke </a:t>
                      </a:r>
                      <a:r>
                        <a:rPr lang="en-US" sz="1000" dirty="0" err="1">
                          <a:effectLst/>
                        </a:rPr>
                        <a:t>functies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zijn</a:t>
                      </a:r>
                      <a:r>
                        <a:rPr lang="en-US" sz="1000" dirty="0">
                          <a:effectLst/>
                        </a:rPr>
                        <a:t> er?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834152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Detail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tools/get</a:t>
                      </a:r>
                      <a:r>
                        <a:rPr lang="en-US" sz="1000">
                          <a:effectLst/>
                        </a:rPr>
                        <a:t>, 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prompts/get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Definities en schemas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125039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Actie uitvoeren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tools/call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Voer tool uit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663207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Data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resources/read</a:t>
                      </a:r>
                      <a:endParaRPr lang="en-US" sz="1000">
                        <a:effectLst/>
                      </a:endParaRP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Resource-inhoud opvragen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23042"/>
                  </a:ext>
                </a:extLst>
              </a:tr>
              <a:tr h="555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Prompt gebruiken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Client → Server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prompts/get</a:t>
                      </a:r>
                      <a:r>
                        <a:rPr lang="en-US" sz="1000">
                          <a:effectLst/>
                        </a:rPr>
                        <a:t> (+ args)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Prompt-template ophalen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31868"/>
                  </a:ext>
                </a:extLst>
              </a:tr>
              <a:tr h="399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Antwoord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Server → Client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</a:rPr>
                        <a:t>JSON-RPC response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 err="1">
                          <a:effectLst/>
                        </a:rPr>
                        <a:t>Resultaten</a:t>
                      </a:r>
                      <a:r>
                        <a:rPr lang="en-US" sz="1000" dirty="0">
                          <a:effectLst/>
                        </a:rPr>
                        <a:t> of errors</a:t>
                      </a:r>
                    </a:p>
                  </a:txBody>
                  <a:tcPr marL="93994" marR="93994" marT="43382" marB="43382" anchor="ctr">
                    <a:lnL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587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2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C153-24F7-6184-37DA-D8EEC785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A01ECAB-A57B-0DAA-F4A9-A219D32124E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9636CB6-6B31-23A5-BC64-F038AC1A7F5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54D9A96-2382-D746-49E2-29E8EE379193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AC0140-140A-854C-7C83-315845D9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tool definitie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07F9A-76BB-607F-3639-D2F8AB88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96" y="1517889"/>
            <a:ext cx="6942016" cy="29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EFEC-9A08-E5A0-3BBF-C7EC269F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F21EE8F-1B26-3D57-9A36-533AA56A1B57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98FD156B-A8AA-2612-955F-3E99F4ACDCC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33A0556-0DCF-1DF2-F9E7-6DDA61C88E57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409864-7E85-1202-1E37-C3F3E007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actie uitvoeren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AEAD8742-8D4D-4925-CCAE-45871396CD5E}"/>
              </a:ext>
            </a:extLst>
          </p:cNvPr>
          <p:cNvSpPr txBox="1"/>
          <p:nvPr/>
        </p:nvSpPr>
        <p:spPr>
          <a:xfrm>
            <a:off x="433266" y="1284945"/>
            <a:ext cx="20832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 </a:t>
            </a:r>
            <a:r>
              <a:rPr lang="en-US" sz="1800" dirty="0" err="1"/>
              <a:t>vorige</a:t>
            </a:r>
            <a:r>
              <a:rPr lang="en-US" sz="1800" dirty="0"/>
              <a:t> tool </a:t>
            </a:r>
            <a:r>
              <a:rPr lang="en-US" sz="1800" dirty="0" err="1"/>
              <a:t>definitie</a:t>
            </a:r>
            <a:r>
              <a:rPr lang="en-US" sz="1800" dirty="0"/>
              <a:t> </a:t>
            </a:r>
            <a:r>
              <a:rPr lang="en-US" sz="1800" dirty="0" err="1"/>
              <a:t>stelt</a:t>
            </a:r>
            <a:r>
              <a:rPr lang="en-US" sz="1800" dirty="0"/>
              <a:t> de LLM in </a:t>
            </a:r>
            <a:r>
              <a:rPr lang="en-US" sz="1800" dirty="0" err="1"/>
              <a:t>staat</a:t>
            </a:r>
            <a:r>
              <a:rPr lang="en-US" sz="1800" dirty="0"/>
              <a:t> om </a:t>
            </a:r>
            <a:r>
              <a:rPr lang="en-US" sz="1800" dirty="0" err="1"/>
              <a:t>acties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voeren</a:t>
            </a:r>
            <a:r>
              <a:rPr lang="en-US" sz="1800" dirty="0"/>
              <a:t> </a:t>
            </a:r>
            <a:r>
              <a:rPr lang="en-US" sz="1800" dirty="0" err="1"/>
              <a:t>namens</a:t>
            </a:r>
            <a:r>
              <a:rPr lang="en-US" sz="1800" dirty="0"/>
              <a:t> de  </a:t>
            </a:r>
            <a:r>
              <a:rPr lang="en-US" sz="1800" dirty="0" err="1"/>
              <a:t>gebruiker</a:t>
            </a:r>
            <a:r>
              <a:rPr lang="en-US" sz="1800" dirty="0"/>
              <a:t>. Via de </a:t>
            </a:r>
            <a:r>
              <a:rPr lang="en-US" sz="1800" dirty="0" err="1"/>
              <a:t>volgende</a:t>
            </a:r>
            <a:r>
              <a:rPr lang="en-US" sz="1800" dirty="0"/>
              <a:t> call </a:t>
            </a:r>
            <a:r>
              <a:rPr lang="en-US" sz="1800" dirty="0" err="1"/>
              <a:t>kan</a:t>
            </a:r>
            <a:r>
              <a:rPr lang="en-US" sz="1800" dirty="0"/>
              <a:t> de LLM </a:t>
            </a:r>
            <a:r>
              <a:rPr lang="en-US" sz="1800" dirty="0" err="1"/>
              <a:t>meerdere</a:t>
            </a:r>
            <a:r>
              <a:rPr lang="en-US" sz="1800" dirty="0"/>
              <a:t> </a:t>
            </a:r>
            <a:r>
              <a:rPr lang="en-US" sz="1800" dirty="0" err="1"/>
              <a:t>luchtvaartmaatschappijen</a:t>
            </a:r>
            <a:r>
              <a:rPr lang="en-US" sz="1800" dirty="0"/>
              <a:t> </a:t>
            </a:r>
            <a:r>
              <a:rPr lang="en-US" sz="1800" dirty="0" err="1"/>
              <a:t>queryen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vluchtopties</a:t>
            </a:r>
            <a:r>
              <a:rPr lang="en-US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9EC33-8308-A4E0-025E-F796DAE5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429" y="1154940"/>
            <a:ext cx="6082323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371A7-4923-C4DD-E571-57770E5EC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691F614-19A6-DF0B-014E-5D6FE40534AF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67F4754-BCCF-0378-D5FF-7209239A031A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CF4107F-DC3D-599F-994A-4C40CEA4C1D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983AFB-2488-2380-2C37-DD436E76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nl-NL" b="1" dirty="0"/>
              <a:t>Voorbeeld JSON-RPC response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9EF3B5B3-A52D-E556-9028-63832A9161DF}"/>
              </a:ext>
            </a:extLst>
          </p:cNvPr>
          <p:cNvSpPr txBox="1"/>
          <p:nvPr/>
        </p:nvSpPr>
        <p:spPr>
          <a:xfrm>
            <a:off x="5079999" y="1287351"/>
            <a:ext cx="3845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jsonrpc</a:t>
            </a:r>
            <a:r>
              <a:rPr lang="en-US" sz="1800" dirty="0"/>
              <a:t>: "2.0" → </a:t>
            </a:r>
            <a:r>
              <a:rPr lang="en-US" sz="1800" dirty="0" err="1"/>
              <a:t>geeft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</a:t>
            </a:r>
            <a:r>
              <a:rPr lang="en-US" sz="1800" dirty="0" err="1"/>
              <a:t>dit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geldig</a:t>
            </a:r>
            <a:r>
              <a:rPr lang="en-US" sz="1800" dirty="0"/>
              <a:t> JSON-RPC </a:t>
            </a:r>
            <a:r>
              <a:rPr lang="en-US" sz="1800" dirty="0" err="1"/>
              <a:t>bericht</a:t>
            </a:r>
            <a:r>
              <a:rPr lang="en-US" sz="1800" dirty="0"/>
              <a:t> 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id: 101 → </a:t>
            </a:r>
            <a:r>
              <a:rPr lang="en-US" sz="1800" dirty="0" err="1"/>
              <a:t>correlatie</a:t>
            </a:r>
            <a:r>
              <a:rPr lang="en-US" sz="1800" dirty="0"/>
              <a:t> met de </a:t>
            </a:r>
            <a:r>
              <a:rPr lang="en-US" sz="1800" dirty="0" err="1"/>
              <a:t>oorspronkelijke</a:t>
            </a:r>
            <a:r>
              <a:rPr lang="en-US" sz="1800" dirty="0"/>
              <a:t> tools/call.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result → </a:t>
            </a:r>
            <a:r>
              <a:rPr lang="en-US" sz="1800" dirty="0" err="1"/>
              <a:t>bevat</a:t>
            </a:r>
            <a:r>
              <a:rPr lang="en-US" sz="1800" dirty="0"/>
              <a:t> de </a:t>
            </a:r>
            <a:r>
              <a:rPr lang="en-US" sz="1800" dirty="0" err="1"/>
              <a:t>uitvoer</a:t>
            </a:r>
            <a:r>
              <a:rPr lang="en-US" sz="1800" dirty="0"/>
              <a:t> van de </a:t>
            </a:r>
            <a:r>
              <a:rPr lang="en-US" sz="1800" dirty="0" err="1"/>
              <a:t>searchFlights</a:t>
            </a:r>
            <a:r>
              <a:rPr lang="en-US" sz="1800" dirty="0"/>
              <a:t> tool </a:t>
            </a:r>
            <a:r>
              <a:rPr lang="en-US" sz="1800" dirty="0" err="1"/>
              <a:t>volgens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structured content block.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Clients </a:t>
            </a:r>
            <a:r>
              <a:rPr lang="en-US" sz="1800" dirty="0" err="1"/>
              <a:t>kunnen</a:t>
            </a:r>
            <a:r>
              <a:rPr lang="en-US" sz="1800" dirty="0"/>
              <a:t> elk block </a:t>
            </a:r>
            <a:r>
              <a:rPr lang="en-US" sz="1800" dirty="0" err="1"/>
              <a:t>anders</a:t>
            </a:r>
            <a:r>
              <a:rPr lang="en-US" sz="1800" dirty="0"/>
              <a:t> </a:t>
            </a:r>
            <a:r>
              <a:rPr lang="en-US" sz="1800" dirty="0" err="1"/>
              <a:t>verwerken</a:t>
            </a:r>
            <a:r>
              <a:rPr lang="en-US" sz="1800" dirty="0"/>
              <a:t>: </a:t>
            </a:r>
            <a:r>
              <a:rPr lang="en-US" sz="1800" dirty="0" err="1"/>
              <a:t>tonen</a:t>
            </a:r>
            <a:r>
              <a:rPr lang="en-US" sz="1800" dirty="0"/>
              <a:t>, </a:t>
            </a:r>
            <a:r>
              <a:rPr lang="en-US" sz="1800" dirty="0" err="1"/>
              <a:t>doorgeven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 de LLM, </a:t>
            </a:r>
            <a:r>
              <a:rPr lang="en-US" sz="1800" dirty="0" err="1"/>
              <a:t>opslaan</a:t>
            </a:r>
            <a:r>
              <a:rPr lang="en-US" sz="1800" dirty="0"/>
              <a:t>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FC46F-2D07-7AEB-D2AF-0840BA4F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1" y="742461"/>
            <a:ext cx="412595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9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9777-E9AB-17E3-4215-063BCED4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2B60661-FFB8-613B-0C7D-D4CA59AA84B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BC602DA-1447-0002-18AB-F3646C7B904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96445F-0AE1-D0B3-7C97-B3E49989E37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DBCAD4C-7785-6073-4BAA-727B5B0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FastMCP</a:t>
            </a:r>
            <a:r>
              <a:rPr lang="nl-NL" b="1" dirty="0"/>
              <a:t>: minimale server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EB6CC11-77D5-0743-BA64-4E3298802E0E}"/>
              </a:ext>
            </a:extLst>
          </p:cNvPr>
          <p:cNvSpPr txBox="1"/>
          <p:nvPr/>
        </p:nvSpPr>
        <p:spPr>
          <a:xfrm>
            <a:off x="723899" y="1660567"/>
            <a:ext cx="5092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FastMCP</a:t>
            </a:r>
            <a:r>
              <a:rPr lang="en-US" sz="1800" dirty="0"/>
              <a:t> is </a:t>
            </a:r>
            <a:r>
              <a:rPr lang="en-US" sz="1800" dirty="0" err="1"/>
              <a:t>een</a:t>
            </a:r>
            <a:r>
              <a:rPr lang="en-US" sz="1800" dirty="0"/>
              <a:t> Python-library om </a:t>
            </a:r>
            <a:r>
              <a:rPr lang="en-US" sz="1800" dirty="0" err="1"/>
              <a:t>snel</a:t>
            </a:r>
            <a:r>
              <a:rPr lang="en-US" sz="1800" dirty="0"/>
              <a:t> MCP-servers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bouwen</a:t>
            </a:r>
            <a:r>
              <a:rPr lang="en-US" sz="18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Het </a:t>
            </a:r>
            <a:r>
              <a:rPr lang="en-US" sz="1800" dirty="0" err="1"/>
              <a:t>handelt</a:t>
            </a:r>
            <a:r>
              <a:rPr lang="en-US" sz="1800" dirty="0"/>
              <a:t> </a:t>
            </a:r>
            <a:r>
              <a:rPr lang="en-US" sz="1800" dirty="0" err="1"/>
              <a:t>automatisch</a:t>
            </a:r>
            <a:r>
              <a:rPr lang="en-US" sz="1800" dirty="0"/>
              <a:t> de </a:t>
            </a:r>
            <a:r>
              <a:rPr lang="en-US" sz="1800" dirty="0" err="1"/>
              <a:t>technische</a:t>
            </a:r>
            <a:r>
              <a:rPr lang="en-US" sz="1800" dirty="0"/>
              <a:t> </a:t>
            </a:r>
            <a:r>
              <a:rPr lang="en-US" sz="1800" dirty="0" err="1"/>
              <a:t>laag</a:t>
            </a:r>
            <a:r>
              <a:rPr lang="en-US" sz="1800" dirty="0"/>
              <a:t> </a:t>
            </a:r>
            <a:r>
              <a:rPr lang="en-US" sz="1800" dirty="0" err="1"/>
              <a:t>af</a:t>
            </a:r>
            <a:r>
              <a:rPr lang="en-US" sz="1800" dirty="0"/>
              <a:t>: discover, details, calls, JSON-RPC, transport </a:t>
            </a:r>
            <a:r>
              <a:rPr lang="en-US" sz="1800" dirty="0" err="1"/>
              <a:t>en</a:t>
            </a:r>
            <a:r>
              <a:rPr lang="en-US" sz="1800" dirty="0"/>
              <a:t> content blocks.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Definieer</a:t>
            </a:r>
            <a:r>
              <a:rPr lang="en-US" sz="1800" dirty="0"/>
              <a:t> </a:t>
            </a:r>
            <a:r>
              <a:rPr lang="en-US" sz="1800" dirty="0" err="1"/>
              <a:t>alleen</a:t>
            </a:r>
            <a:r>
              <a:rPr lang="en-US" sz="1800" dirty="0"/>
              <a:t> je tools, resources </a:t>
            </a:r>
            <a:r>
              <a:rPr lang="en-US" sz="1800" dirty="0" err="1"/>
              <a:t>en</a:t>
            </a:r>
            <a:r>
              <a:rPr lang="en-US" sz="1800" dirty="0"/>
              <a:t> prompts om data of </a:t>
            </a:r>
            <a:r>
              <a:rPr lang="en-US" sz="1800" dirty="0" err="1"/>
              <a:t>logica</a:t>
            </a:r>
            <a:r>
              <a:rPr lang="en-US" sz="1800" dirty="0"/>
              <a:t> </a:t>
            </a:r>
            <a:r>
              <a:rPr lang="en-US" sz="1800" dirty="0" err="1"/>
              <a:t>beschikbaar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maken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je LLM/ AI-hosts.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808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4DC5-442F-607D-911C-AFDDC23C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4C4F5A2-890B-AD66-0B21-E0B43BE64A0C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86166FB-93CB-4C3B-ACAE-113E064B648A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60525E71-79C5-879E-B150-9BF701863F8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F416123-611F-6403-B77A-D62D1547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Voorbeeld minimale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6CFF5-D366-4E73-9256-1FD80E87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3" y="762001"/>
            <a:ext cx="5739471" cy="3972907"/>
          </a:xfrm>
          <a:prstGeom prst="rect">
            <a:avLst/>
          </a:prstGeom>
        </p:spPr>
      </p:pic>
      <p:sp>
        <p:nvSpPr>
          <p:cNvPr id="3" name="Tekstvak 39">
            <a:extLst>
              <a:ext uri="{FF2B5EF4-FFF2-40B4-BE49-F238E27FC236}">
                <a16:creationId xmlns:a16="http://schemas.microsoft.com/office/drawing/2014/main" id="{41A104CF-DFA6-1EE5-750E-CFB1547B4F5D}"/>
              </a:ext>
            </a:extLst>
          </p:cNvPr>
          <p:cNvSpPr txBox="1"/>
          <p:nvPr/>
        </p:nvSpPr>
        <p:spPr>
          <a:xfrm>
            <a:off x="6267843" y="1594292"/>
            <a:ext cx="2586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Host </a:t>
            </a:r>
            <a:r>
              <a:rPr lang="en-US" sz="1800" dirty="0" err="1"/>
              <a:t>vraagt</a:t>
            </a:r>
            <a:r>
              <a:rPr lang="en-US" sz="1800" dirty="0"/>
              <a:t> tools/list; </a:t>
            </a:r>
            <a:r>
              <a:rPr lang="en-US" sz="1800" dirty="0" err="1"/>
              <a:t>FastMCP</a:t>
            </a:r>
            <a:r>
              <a:rPr lang="en-US" sz="1800" dirty="0"/>
              <a:t> </a:t>
            </a:r>
            <a:r>
              <a:rPr lang="en-US" sz="1800" dirty="0" err="1"/>
              <a:t>geeft</a:t>
            </a:r>
            <a:r>
              <a:rPr lang="en-US" sz="1800" dirty="0"/>
              <a:t> name/description </a:t>
            </a:r>
            <a:r>
              <a:rPr lang="en-US" sz="1800" dirty="0" err="1"/>
              <a:t>en</a:t>
            </a:r>
            <a:r>
              <a:rPr lang="en-US" sz="1800" dirty="0"/>
              <a:t> input schema.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Goede </a:t>
            </a:r>
            <a:r>
              <a:rPr lang="en-US" sz="1800" dirty="0" err="1"/>
              <a:t>beschrijvingen</a:t>
            </a:r>
            <a:r>
              <a:rPr lang="en-US" sz="1800" dirty="0"/>
              <a:t> </a:t>
            </a:r>
            <a:r>
              <a:rPr lang="en-US" sz="1800" dirty="0" err="1"/>
              <a:t>helpen</a:t>
            </a:r>
            <a:r>
              <a:rPr lang="en-US" sz="1800" dirty="0"/>
              <a:t> LLM </a:t>
            </a:r>
            <a:r>
              <a:rPr lang="en-US" sz="1800" dirty="0" err="1"/>
              <a:t>bij</a:t>
            </a:r>
            <a:r>
              <a:rPr lang="en-US" sz="1800" dirty="0"/>
              <a:t> </a:t>
            </a:r>
            <a:r>
              <a:rPr lang="en-US" sz="1800" dirty="0" err="1"/>
              <a:t>toolselectie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20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5636A-80BA-C89F-608F-D99426FE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7B72F4F-80B5-CEC2-E9BC-A66FEB9D6E45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A91293B-B30E-F406-F504-BBED81D1D8C6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E94DBEF-A933-0FCC-3F98-4164332C4BA3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A70E5D3-2865-F141-1FF7-441486F6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MCP Prompts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3348641-55EA-DECD-E82A-73D253F495CD}"/>
              </a:ext>
            </a:extLst>
          </p:cNvPr>
          <p:cNvSpPr txBox="1"/>
          <p:nvPr/>
        </p:nvSpPr>
        <p:spPr>
          <a:xfrm>
            <a:off x="89483" y="1289261"/>
            <a:ext cx="4206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Definieer</a:t>
            </a:r>
            <a:r>
              <a:rPr lang="en-US" sz="1800" dirty="0"/>
              <a:t> </a:t>
            </a:r>
            <a:r>
              <a:rPr lang="en-US" sz="1800" dirty="0" err="1"/>
              <a:t>herbruikbare</a:t>
            </a:r>
            <a:r>
              <a:rPr lang="en-US" sz="1800" dirty="0"/>
              <a:t> prompt‑templates met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mcp.prompt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Host </a:t>
            </a:r>
            <a:r>
              <a:rPr lang="en-US" sz="1800" dirty="0" err="1"/>
              <a:t>ontdekt</a:t>
            </a:r>
            <a:r>
              <a:rPr lang="en-US" sz="1800" dirty="0"/>
              <a:t> via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prompts/list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rendert</a:t>
            </a:r>
            <a:r>
              <a:rPr lang="en-US" sz="1800" dirty="0"/>
              <a:t> met prompts/render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API: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prompts/list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prompts/render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Render </a:t>
            </a:r>
            <a:r>
              <a:rPr lang="en-US" sz="1800" dirty="0" err="1"/>
              <a:t>voorbeeld</a:t>
            </a:r>
            <a:r>
              <a:rPr lang="en-US" sz="1800" dirty="0"/>
              <a:t>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summarize_markdown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arguments={"text":"..."}</a:t>
            </a:r>
            <a:endParaRPr lang="en-US" sz="18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A3CF93-7246-A2F4-F2F3-DFB01EDD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04" y="1695447"/>
            <a:ext cx="4709710" cy="25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F97E-B33F-EEBB-F285-17E64205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2AD06D5-A084-8F76-1C57-3A5EF32B191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51F77B85-FCC5-FC08-30AA-8C1E226290F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DBE5544A-94CA-08EA-ADBE-38E9C211ED54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B54A1D0-B30D-E511-F297-7099627E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" y="0"/>
            <a:ext cx="6627447" cy="993775"/>
          </a:xfrm>
        </p:spPr>
        <p:txBody>
          <a:bodyPr/>
          <a:lstStyle/>
          <a:p>
            <a:r>
              <a:rPr lang="en-US" b="1" dirty="0"/>
              <a:t>Grote </a:t>
            </a:r>
            <a:r>
              <a:rPr lang="en-US" b="1" dirty="0" err="1"/>
              <a:t>resultaten</a:t>
            </a:r>
            <a:r>
              <a:rPr lang="en-US" b="1" dirty="0"/>
              <a:t>? </a:t>
            </a:r>
            <a:r>
              <a:rPr lang="en-US" b="1" dirty="0" err="1"/>
              <a:t>Gebruik</a:t>
            </a:r>
            <a:r>
              <a:rPr lang="en-US" b="1" dirty="0"/>
              <a:t> `resource`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15A8C1C-BBA3-ECBD-CABC-5C6E17474C67}"/>
              </a:ext>
            </a:extLst>
          </p:cNvPr>
          <p:cNvSpPr txBox="1"/>
          <p:nvPr/>
        </p:nvSpPr>
        <p:spPr>
          <a:xfrm>
            <a:off x="5509846" y="1730905"/>
            <a:ext cx="3518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Sommige</a:t>
            </a:r>
            <a:r>
              <a:rPr lang="en-US" sz="1800" dirty="0"/>
              <a:t> hosts </a:t>
            </a:r>
            <a:r>
              <a:rPr lang="en-US" sz="1800" dirty="0" err="1"/>
              <a:t>tonen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sz="1800" dirty="0"/>
              <a:t> (</a:t>
            </a:r>
            <a:r>
              <a:rPr lang="en-US" sz="1800" dirty="0" err="1"/>
              <a:t>nog</a:t>
            </a:r>
            <a:r>
              <a:rPr lang="en-US" sz="1800" dirty="0"/>
              <a:t>)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goed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</a:t>
            </a:r>
            <a:r>
              <a:rPr lang="en-US" sz="1800" dirty="0"/>
              <a:t> = </a:t>
            </a:r>
            <a:r>
              <a:rPr lang="en-US" sz="1800" dirty="0" err="1"/>
              <a:t>downloadbare</a:t>
            </a:r>
            <a:r>
              <a:rPr lang="en-US" sz="1800" dirty="0"/>
              <a:t>/</a:t>
            </a:r>
            <a:r>
              <a:rPr lang="en-US" sz="1800" dirty="0" err="1"/>
              <a:t>previewbare</a:t>
            </a:r>
            <a:r>
              <a:rPr lang="en-US" sz="1800" dirty="0"/>
              <a:t> </a:t>
            </a:r>
            <a:r>
              <a:rPr lang="en-US" sz="1800" dirty="0" err="1"/>
              <a:t>verwijzing</a:t>
            </a:r>
            <a:r>
              <a:rPr lang="en-US" sz="1800" dirty="0"/>
              <a:t>, </a:t>
            </a:r>
            <a:r>
              <a:rPr lang="en-US" sz="1800" dirty="0" err="1"/>
              <a:t>ideaal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</a:t>
            </a:r>
            <a:r>
              <a:rPr lang="en-US" sz="1800" dirty="0" err="1"/>
              <a:t>grote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50B24-BF61-7A1E-96E5-5DEB9A9D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30905"/>
            <a:ext cx="4909457" cy="22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351DD5F-FA06-5CB1-F742-3A27307E83C9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048AE2E-E7A6-2ECA-4923-AB99C8ABE3B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8752AF1-F62B-7996-665C-D7CFBCE5FAA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EFC26E9-281D-9A2F-C9E7-E2200AC8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Model Context Protocol</a:t>
            </a:r>
            <a:br>
              <a:rPr lang="nl-NL" b="1" dirty="0"/>
            </a:br>
            <a:r>
              <a:rPr lang="en-US" sz="1200" dirty="0"/>
              <a:t>Van concept </a:t>
            </a:r>
            <a:r>
              <a:rPr lang="en-US" sz="1200" dirty="0" err="1"/>
              <a:t>naar</a:t>
            </a:r>
            <a:r>
              <a:rPr lang="en-US" sz="1200" dirty="0"/>
              <a:t> </a:t>
            </a:r>
            <a:r>
              <a:rPr lang="en-US" sz="1200" dirty="0" err="1"/>
              <a:t>FastMCP</a:t>
            </a:r>
            <a:r>
              <a:rPr lang="en-US" sz="1200" dirty="0"/>
              <a:t>-server (Python)</a:t>
            </a:r>
            <a:endParaRPr lang="nl-NL" b="1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3FF1C6F-E0D5-DBD6-8116-62436988B075}"/>
              </a:ext>
            </a:extLst>
          </p:cNvPr>
          <p:cNvSpPr txBox="1"/>
          <p:nvPr/>
        </p:nvSpPr>
        <p:spPr>
          <a:xfrm>
            <a:off x="742006" y="1343695"/>
            <a:ext cx="5092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Wat is </a:t>
            </a:r>
            <a:r>
              <a:rPr lang="en-US" sz="1800" dirty="0" err="1"/>
              <a:t>een</a:t>
            </a:r>
            <a:r>
              <a:rPr lang="en-US" sz="1800" dirty="0"/>
              <a:t> LLM?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Wat is </a:t>
            </a:r>
            <a:r>
              <a:rPr lang="en-US" sz="1800" dirty="0" err="1"/>
              <a:t>een</a:t>
            </a:r>
            <a:r>
              <a:rPr lang="en-US" sz="1800" dirty="0"/>
              <a:t> MCP?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Bouw </a:t>
            </a:r>
            <a:r>
              <a:rPr lang="en-US" sz="1800" dirty="0" err="1"/>
              <a:t>een</a:t>
            </a:r>
            <a:r>
              <a:rPr lang="en-US" sz="1800" dirty="0"/>
              <a:t> eigen MCP-server met </a:t>
            </a:r>
            <a:r>
              <a:rPr lang="en-US" sz="1800" dirty="0" err="1"/>
              <a:t>FastMCP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Best practices: content blocks, errors, security, logging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Demo-</a:t>
            </a:r>
            <a:r>
              <a:rPr lang="en-US" sz="1800" dirty="0" err="1"/>
              <a:t>ideeën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test-</a:t>
            </a:r>
            <a:r>
              <a:rPr lang="en-US" sz="1800" dirty="0" err="1"/>
              <a:t>handvatten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096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046C-CED1-72B7-0069-3B086BA7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D468CA1-E86C-EB98-B5E2-AD7553814D0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A27A0284-A93B-204E-FA4B-76734C71D64F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143CC60A-0FC0-5685-1584-33837447F2E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19A41D6-96A8-417E-2EEA-D1B10CC6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" y="0"/>
            <a:ext cx="6627447" cy="993775"/>
          </a:xfrm>
        </p:spPr>
        <p:txBody>
          <a:bodyPr/>
          <a:lstStyle/>
          <a:p>
            <a:r>
              <a:rPr lang="en-US" b="1" dirty="0"/>
              <a:t>MCP Resources (decorator)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4076EF8-1D1F-61B1-08F7-FC63C15B2448}"/>
              </a:ext>
            </a:extLst>
          </p:cNvPr>
          <p:cNvSpPr txBox="1"/>
          <p:nvPr/>
        </p:nvSpPr>
        <p:spPr>
          <a:xfrm>
            <a:off x="101599" y="1410473"/>
            <a:ext cx="44860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Publiceer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r>
              <a:rPr lang="en-US" sz="1800" dirty="0"/>
              <a:t>/endpoints </a:t>
            </a:r>
            <a:r>
              <a:rPr lang="en-US" sz="1800" dirty="0" err="1"/>
              <a:t>als</a:t>
            </a:r>
            <a:r>
              <a:rPr lang="en-US" sz="1800" dirty="0"/>
              <a:t> MCP‑resources met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mcp.resource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Ondersteunt</a:t>
            </a:r>
            <a:r>
              <a:rPr lang="en-US" sz="1800" dirty="0"/>
              <a:t> </a:t>
            </a:r>
            <a:r>
              <a:rPr lang="en-US" sz="1800" dirty="0" err="1"/>
              <a:t>lijst‑paden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dynamische</a:t>
            </a:r>
            <a:r>
              <a:rPr lang="en-US" sz="1800" dirty="0"/>
              <a:t> read‑</a:t>
            </a:r>
            <a:r>
              <a:rPr lang="en-US" sz="1800" dirty="0" err="1"/>
              <a:t>paden</a:t>
            </a:r>
            <a:r>
              <a:rPr lang="en-US" sz="1800" dirty="0"/>
              <a:t> (met parameters)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API: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resources/list</a:t>
            </a:r>
            <a:r>
              <a:rPr lang="en-US" sz="1800" dirty="0"/>
              <a:t>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resources/read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Voorbeeld</a:t>
            </a:r>
            <a:r>
              <a:rPr lang="en-US" sz="1800" dirty="0"/>
              <a:t> </a:t>
            </a:r>
            <a:r>
              <a:rPr lang="en-US" sz="1800" dirty="0" err="1"/>
              <a:t>paden</a:t>
            </a:r>
            <a:r>
              <a:rPr lang="en-US" sz="1800" dirty="0"/>
              <a:t>: </a:t>
            </a:r>
            <a:r>
              <a:rPr lang="en-US" sz="1800" dirty="0" err="1"/>
              <a:t>lijst</a:t>
            </a:r>
            <a:r>
              <a:rPr lang="en-US" sz="1800" dirty="0"/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examples:list</a:t>
            </a:r>
            <a:r>
              <a:rPr lang="en-US" sz="1800" dirty="0"/>
              <a:t>, </a:t>
            </a:r>
            <a:r>
              <a:rPr lang="en-US" sz="1800" dirty="0" err="1"/>
              <a:t>lezen</a:t>
            </a:r>
            <a:r>
              <a:rPr lang="en-US" sz="1800" dirty="0"/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examples/{name}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7AD76-F358-5E14-BEE2-4A962841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93" y="1711570"/>
            <a:ext cx="4590008" cy="22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4BA55-9710-19C6-4782-232410EB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DAF7158-F96C-B41D-6110-A20C705DE1B5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EB08544B-3818-C67F-4F1D-4208397FBC6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83AD3DA1-29EE-FAFD-C35D-E48354B1EDBD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AF3A15-A997-D41A-06FE-EA7482DE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Veel </a:t>
            </a:r>
            <a:r>
              <a:rPr lang="en-US" b="1" dirty="0" err="1"/>
              <a:t>voorkomende</a:t>
            </a:r>
            <a:r>
              <a:rPr lang="en-US" b="1" dirty="0"/>
              <a:t> </a:t>
            </a:r>
            <a:r>
              <a:rPr lang="en-US" b="1" dirty="0" err="1"/>
              <a:t>problemen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26A432-7F32-0277-6529-7424F4511363}"/>
              </a:ext>
            </a:extLst>
          </p:cNvPr>
          <p:cNvSpPr txBox="1"/>
          <p:nvPr/>
        </p:nvSpPr>
        <p:spPr>
          <a:xfrm>
            <a:off x="309684" y="1301059"/>
            <a:ext cx="50925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Niet-bestaande</a:t>
            </a:r>
            <a:r>
              <a:rPr lang="en-US" sz="1800" dirty="0"/>
              <a:t> tools/ </a:t>
            </a:r>
            <a:r>
              <a:rPr lang="en-US" sz="1800" dirty="0" err="1"/>
              <a:t>hallucinatie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/>
              <a:t>Het model </a:t>
            </a:r>
            <a:r>
              <a:rPr lang="en-US" sz="1800" dirty="0" err="1"/>
              <a:t>vraagt</a:t>
            </a:r>
            <a:r>
              <a:rPr lang="en-US" sz="1800" dirty="0"/>
              <a:t> om </a:t>
            </a:r>
            <a:r>
              <a:rPr lang="en-US" sz="1800" dirty="0" err="1"/>
              <a:t>een</a:t>
            </a:r>
            <a:r>
              <a:rPr lang="en-US" sz="1800" dirty="0"/>
              <a:t> tool die </a:t>
            </a:r>
            <a:r>
              <a:rPr lang="en-US" sz="1800" dirty="0" err="1"/>
              <a:t>niet</a:t>
            </a:r>
            <a:r>
              <a:rPr lang="en-US" sz="1800" dirty="0"/>
              <a:t> door de server is </a:t>
            </a:r>
            <a:r>
              <a:rPr lang="en-US" sz="1800" dirty="0" err="1"/>
              <a:t>gedeclareerd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Onduidelijke</a:t>
            </a:r>
            <a:r>
              <a:rPr lang="en-US" sz="1800" dirty="0"/>
              <a:t> input: </a:t>
            </a:r>
            <a:br>
              <a:rPr lang="en-US" sz="1800" dirty="0"/>
            </a:br>
            <a:r>
              <a:rPr lang="en-US" sz="1800" dirty="0" err="1"/>
              <a:t>Argumenten</a:t>
            </a:r>
            <a:r>
              <a:rPr lang="en-US" sz="1800" dirty="0"/>
              <a:t> </a:t>
            </a:r>
            <a:r>
              <a:rPr lang="en-US" sz="1800" dirty="0" err="1"/>
              <a:t>ontbreken</a:t>
            </a:r>
            <a:r>
              <a:rPr lang="en-US" sz="1800" dirty="0"/>
              <a:t> of </a:t>
            </a:r>
            <a:r>
              <a:rPr lang="en-US" sz="1800" dirty="0" err="1"/>
              <a:t>hebben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vaag</a:t>
            </a:r>
            <a:r>
              <a:rPr lang="en-US" sz="1800" dirty="0"/>
              <a:t> schema → </a:t>
            </a:r>
            <a:r>
              <a:rPr lang="en-US" sz="1800" dirty="0" err="1"/>
              <a:t>leidt</a:t>
            </a:r>
            <a:r>
              <a:rPr lang="en-US" sz="1800" dirty="0"/>
              <a:t> tot errors of </a:t>
            </a:r>
            <a:r>
              <a:rPr lang="en-US" sz="1800" dirty="0" err="1"/>
              <a:t>verkeerde</a:t>
            </a:r>
            <a:r>
              <a:rPr lang="en-US" sz="1800" dirty="0"/>
              <a:t> </a:t>
            </a:r>
            <a:r>
              <a:rPr lang="en-US" sz="1800" dirty="0" err="1"/>
              <a:t>resultaten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Geen </a:t>
            </a:r>
            <a:r>
              <a:rPr lang="en-US" sz="1800" dirty="0" err="1"/>
              <a:t>instructies</a:t>
            </a:r>
            <a:r>
              <a:rPr lang="en-US" sz="1800" dirty="0"/>
              <a:t>/ system prompt:</a:t>
            </a:r>
            <a:br>
              <a:rPr lang="en-US" sz="1800" dirty="0"/>
            </a:br>
            <a:r>
              <a:rPr lang="en-US" sz="1800" dirty="0"/>
              <a:t>Zonder </a:t>
            </a:r>
            <a:r>
              <a:rPr lang="en-US" sz="1800" dirty="0" err="1"/>
              <a:t>duidelijke</a:t>
            </a:r>
            <a:r>
              <a:rPr lang="en-US" sz="1800" dirty="0"/>
              <a:t> context </a:t>
            </a:r>
            <a:r>
              <a:rPr lang="en-US" sz="1800" dirty="0" err="1"/>
              <a:t>begrijpt</a:t>
            </a:r>
            <a:r>
              <a:rPr lang="en-US" sz="1800" dirty="0"/>
              <a:t> het model </a:t>
            </a:r>
            <a:r>
              <a:rPr lang="en-US" sz="1800" dirty="0" err="1"/>
              <a:t>niet</a:t>
            </a:r>
            <a:r>
              <a:rPr lang="en-US" sz="1800" dirty="0"/>
              <a:t> hoe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wanneer</a:t>
            </a:r>
            <a:r>
              <a:rPr lang="en-US" sz="1800" dirty="0"/>
              <a:t> de tool </a:t>
            </a:r>
            <a:r>
              <a:rPr lang="en-US" sz="1800" dirty="0" err="1"/>
              <a:t>gebruikt</a:t>
            </a:r>
            <a:r>
              <a:rPr lang="en-US" sz="1800" dirty="0"/>
              <a:t>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462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66E3-2BB3-9ACE-360A-9C67556F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8C2754F-2E1B-1ED8-4026-5658144B6D3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6FC1ACB-0BFF-B57D-99BD-177A5BEC3A0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FDE049-9700-3ED3-0BB1-487B60AFE33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9EAA4B4-177F-1BF9-55AC-E57B3665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Security: Risico’s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A8BA01E-CD74-010C-3527-DECC15C29F82}"/>
              </a:ext>
            </a:extLst>
          </p:cNvPr>
          <p:cNvSpPr txBox="1"/>
          <p:nvPr/>
        </p:nvSpPr>
        <p:spPr>
          <a:xfrm>
            <a:off x="309684" y="1301059"/>
            <a:ext cx="5092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Prompt injection via </a:t>
            </a:r>
            <a:r>
              <a:rPr lang="en-US" sz="1800" dirty="0" err="1"/>
              <a:t>toolomschrijvingen</a:t>
            </a:r>
            <a:r>
              <a:rPr lang="en-US" sz="1800" dirty="0"/>
              <a:t> of content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Tool poisoning/hijacking (naam‑</a:t>
            </a:r>
            <a:r>
              <a:rPr lang="en-US" sz="1800" dirty="0" err="1"/>
              <a:t>conflicten</a:t>
            </a:r>
            <a:r>
              <a:rPr lang="en-US" sz="1800" dirty="0"/>
              <a:t>/</a:t>
            </a:r>
            <a:r>
              <a:rPr lang="en-US" sz="1800" dirty="0" err="1"/>
              <a:t>malafide</a:t>
            </a:r>
            <a:r>
              <a:rPr lang="en-US" sz="1800" dirty="0"/>
              <a:t> tools)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Sessiekaping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HTTP/SSE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Remote code execution/credential theft via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ruime</a:t>
            </a:r>
            <a:r>
              <a:rPr lang="en-US" sz="18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303825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2F2C9-232C-573F-2242-AD411A7A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A0F9278-006E-F92D-5664-8CC9190EE24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6996DC42-A136-18A8-4B5A-8B7E1F79984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6FFB4FDD-0CBF-9105-EA0D-AB4C0ACEB122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B404A4-6323-E5B7-CA1C-8F77F3F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Best practices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CFDC5BC-B715-9D56-7DD4-4D001EDF4022}"/>
              </a:ext>
            </a:extLst>
          </p:cNvPr>
          <p:cNvSpPr txBox="1"/>
          <p:nvPr/>
        </p:nvSpPr>
        <p:spPr>
          <a:xfrm>
            <a:off x="309684" y="1301059"/>
            <a:ext cx="50925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Least privilege; </a:t>
            </a:r>
            <a:r>
              <a:rPr lang="en-US" sz="1800" dirty="0" err="1"/>
              <a:t>duidelijke</a:t>
            </a:r>
            <a:r>
              <a:rPr lang="en-US" sz="1800" dirty="0"/>
              <a:t> tool‑policy </a:t>
            </a:r>
            <a:r>
              <a:rPr lang="en-US" sz="1800" dirty="0" err="1"/>
              <a:t>en</a:t>
            </a:r>
            <a:r>
              <a:rPr lang="en-US" sz="1800" dirty="0"/>
              <a:t> whitelists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Beveilig</a:t>
            </a:r>
            <a:r>
              <a:rPr lang="en-US" sz="1800" dirty="0"/>
              <a:t> </a:t>
            </a:r>
            <a:r>
              <a:rPr lang="en-US" sz="1800" dirty="0" err="1"/>
              <a:t>sessies</a:t>
            </a:r>
            <a:r>
              <a:rPr lang="en-US" sz="1800" dirty="0"/>
              <a:t>/tokens; CORS/origin checks; TLS; rate‑limits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Unieke</a:t>
            </a:r>
            <a:r>
              <a:rPr lang="en-US" sz="1800" dirty="0"/>
              <a:t> </a:t>
            </a:r>
            <a:r>
              <a:rPr lang="en-US" sz="1800" dirty="0" err="1"/>
              <a:t>toolnamen</a:t>
            </a:r>
            <a:r>
              <a:rPr lang="en-US" sz="1800" dirty="0"/>
              <a:t>; </a:t>
            </a:r>
            <a:r>
              <a:rPr lang="en-US" sz="1800" dirty="0" err="1"/>
              <a:t>valideer</a:t>
            </a:r>
            <a:r>
              <a:rPr lang="en-US" sz="1800" dirty="0"/>
              <a:t> input met </a:t>
            </a:r>
            <a:r>
              <a:rPr lang="en-US" sz="1800" dirty="0" err="1"/>
              <a:t>Pydantic</a:t>
            </a:r>
            <a:r>
              <a:rPr lang="en-US" sz="1800" dirty="0"/>
              <a:t> (ranges/</a:t>
            </a:r>
            <a:r>
              <a:rPr lang="en-US" sz="1800" dirty="0" err="1"/>
              <a:t>keuzes</a:t>
            </a:r>
            <a:r>
              <a:rPr lang="en-US" sz="1800" dirty="0"/>
              <a:t>); </a:t>
            </a:r>
            <a:r>
              <a:rPr lang="en-US" sz="1800" dirty="0" err="1"/>
              <a:t>heldere</a:t>
            </a:r>
            <a:r>
              <a:rPr lang="en-US" sz="1800" dirty="0"/>
              <a:t> schema’s + </a:t>
            </a:r>
            <a:r>
              <a:rPr lang="en-US" sz="1800" dirty="0" err="1"/>
              <a:t>omschrijvingen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Gebruik</a:t>
            </a:r>
            <a:r>
              <a:rPr lang="en-US" sz="1800" dirty="0"/>
              <a:t> system prompt/ copilot-instructions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Logging op stderr; </a:t>
            </a:r>
            <a:r>
              <a:rPr lang="en-US" sz="1800" dirty="0" err="1"/>
              <a:t>beperkte</a:t>
            </a:r>
            <a:r>
              <a:rPr lang="en-US" sz="1800" dirty="0"/>
              <a:t> resource‑</a:t>
            </a:r>
            <a:r>
              <a:rPr lang="en-US" sz="1800" dirty="0" err="1"/>
              <a:t>paden</a:t>
            </a:r>
            <a:r>
              <a:rPr lang="en-US" sz="1800" dirty="0"/>
              <a:t> (temp‑</a:t>
            </a:r>
            <a:r>
              <a:rPr lang="en-US" sz="1800" dirty="0" err="1"/>
              <a:t>dirs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1717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8A64-6FD2-BD7C-C0F8-6DC6F1CA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C583B-7686-35A4-DE88-C3F1D22D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08" y="3464112"/>
            <a:ext cx="3907692" cy="1245931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A7886B1-1C7A-1E98-1962-FE3A3FBCDB5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599F6FCF-4FC9-EA63-3785-D1AC0B788666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1F663E5-3219-D664-8952-764C67014BD9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83C962-6F55-183C-1019-9C15C252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System prompt: tools-first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897920AA-BFEB-C3C4-F63E-0FF3D9CB646C}"/>
              </a:ext>
            </a:extLst>
          </p:cNvPr>
          <p:cNvSpPr txBox="1"/>
          <p:nvPr/>
        </p:nvSpPr>
        <p:spPr>
          <a:xfrm>
            <a:off x="309684" y="1169649"/>
            <a:ext cx="509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Doel: de LLM </a:t>
            </a:r>
            <a:r>
              <a:rPr lang="en-US" sz="1800" dirty="0" err="1"/>
              <a:t>gericht</a:t>
            </a:r>
            <a:r>
              <a:rPr lang="en-US" sz="1800" dirty="0"/>
              <a:t> laten </a:t>
            </a:r>
            <a:r>
              <a:rPr lang="en-US" sz="1800" dirty="0" err="1"/>
              <a:t>kiezen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MCP-tools (in </a:t>
            </a:r>
            <a:r>
              <a:rPr lang="en-US" sz="1800" dirty="0" err="1"/>
              <a:t>plaats</a:t>
            </a:r>
            <a:r>
              <a:rPr lang="en-US" sz="1800" dirty="0"/>
              <a:t> van </a:t>
            </a:r>
            <a:r>
              <a:rPr lang="en-US" sz="1800" dirty="0" err="1"/>
              <a:t>vrij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improviseren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733DC-6CC5-AF6F-05FD-5A6E4947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6" y="1960742"/>
            <a:ext cx="7772400" cy="131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A1845-34C7-5C31-87C8-3F7360E4E990}"/>
              </a:ext>
            </a:extLst>
          </p:cNvPr>
          <p:cNvSpPr txBox="1"/>
          <p:nvPr/>
        </p:nvSpPr>
        <p:spPr>
          <a:xfrm>
            <a:off x="309684" y="3610700"/>
            <a:ext cx="611768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Tips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Beschrijf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expliciet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welke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bestaan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waarvoor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ze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zijn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Benoem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formaten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“return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alleen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{"content": [...]}”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bij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tool-responses.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Zet “JSON only”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vergelijkbare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IDE-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instelling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aan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voor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tool-calls.</a:t>
            </a:r>
          </a:p>
        </p:txBody>
      </p:sp>
    </p:spTree>
    <p:extLst>
      <p:ext uri="{BB962C8B-B14F-4D97-AF65-F5344CB8AC3E}">
        <p14:creationId xmlns:p14="http://schemas.microsoft.com/office/powerpoint/2010/main" val="2892149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FA45-7EF6-9B8D-564D-21568B51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75E5FF9-9201-1C83-5DEF-E94A531FCAD8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49073932-9225-D304-8532-44B26E37E14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23018842-9055-8A83-8074-E7913AA6261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8FCCDD-475F-F2E3-3826-2B9BAE4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copilot-</a:t>
            </a:r>
            <a:r>
              <a:rPr lang="en-US" b="1" dirty="0" err="1"/>
              <a:t>instructions.md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85BA1BA-B744-110D-6BB8-95A792319C08}"/>
              </a:ext>
            </a:extLst>
          </p:cNvPr>
          <p:cNvSpPr txBox="1"/>
          <p:nvPr/>
        </p:nvSpPr>
        <p:spPr>
          <a:xfrm>
            <a:off x="309684" y="1169649"/>
            <a:ext cx="722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copilot-</a:t>
            </a:r>
            <a:r>
              <a:rPr lang="en-US" sz="1800" dirty="0" err="1"/>
              <a:t>instructions.md</a:t>
            </a:r>
            <a:r>
              <a:rPr lang="en-US" sz="1800" dirty="0"/>
              <a:t> in de </a:t>
            </a:r>
            <a:r>
              <a:rPr lang="en-US" sz="1800" dirty="0" err="1"/>
              <a:t>projectroot</a:t>
            </a:r>
            <a:r>
              <a:rPr lang="en-US" sz="1800" dirty="0"/>
              <a:t> om AI-</a:t>
            </a:r>
            <a:r>
              <a:rPr lang="en-US" sz="1800" dirty="0" err="1"/>
              <a:t>assistenten</a:t>
            </a:r>
            <a:r>
              <a:rPr lang="en-US" sz="1800" dirty="0"/>
              <a:t> consistent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sturen</a:t>
            </a:r>
            <a:r>
              <a:rPr lang="en-US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6D37B3-AD07-0F6F-D278-BF7CF42E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2" y="1917941"/>
            <a:ext cx="7772400" cy="29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7C27-7AAB-0B20-F539-BBD8CC92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B8A11C74-879E-4F7D-E2CE-90089121F57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265EB24-5D78-EDD1-0633-D4EA27971394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6447095-811A-3B5C-5EBE-E45415614842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7C0680F-BD7A-CFE4-93FA-9D15792A1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 err="1"/>
              <a:t>Voorbeeld</a:t>
            </a:r>
            <a:r>
              <a:rPr lang="en-US" b="1" dirty="0"/>
              <a:t> </a:t>
            </a:r>
            <a:r>
              <a:rPr lang="en-US" b="1" dirty="0" err="1"/>
              <a:t>mcp.config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03A64-C2CC-520E-444F-1704C4C2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73614"/>
            <a:ext cx="7772400" cy="31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D6BE-4CF5-1F2E-B186-7612B231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D8112D4-8374-B59B-9D9D-FF129CC31236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179FC8BC-E7BD-15D5-5670-94B881ED0274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CC46605-FF6E-3A6A-64E4-78F10810317D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6A771E1-06CA-E2F3-B0AF-F7E18679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Debugging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CB03A881-6059-A181-614B-C21D6016A20D}"/>
              </a:ext>
            </a:extLst>
          </p:cNvPr>
          <p:cNvSpPr txBox="1"/>
          <p:nvPr/>
        </p:nvSpPr>
        <p:spPr>
          <a:xfrm>
            <a:off x="309684" y="1301059"/>
            <a:ext cx="8592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MCP Interceptor/ Inspector</a:t>
            </a:r>
          </a:p>
          <a:p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Bekijk</a:t>
            </a:r>
            <a:r>
              <a:rPr lang="en-US" sz="1800" dirty="0"/>
              <a:t> live tools/call requests </a:t>
            </a:r>
            <a:r>
              <a:rPr lang="en-US" sz="1800" dirty="0" err="1"/>
              <a:t>en</a:t>
            </a:r>
            <a:r>
              <a:rPr lang="en-US" sz="1800" dirty="0"/>
              <a:t> result/error responses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Debug JSON/ids/</a:t>
            </a:r>
            <a:r>
              <a:rPr lang="en-US" sz="1800" dirty="0" err="1"/>
              <a:t>structuur</a:t>
            </a:r>
            <a:r>
              <a:rPr lang="en-US" sz="1800" dirty="0"/>
              <a:t>; meet timings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valideer</a:t>
            </a:r>
            <a:r>
              <a:rPr lang="en-US" sz="1800" dirty="0"/>
              <a:t> content blocks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Zet dev/</a:t>
            </a:r>
            <a:r>
              <a:rPr lang="en-US" sz="1800" dirty="0" err="1"/>
              <a:t>inspectie</a:t>
            </a:r>
            <a:r>
              <a:rPr lang="en-US" sz="1800" dirty="0"/>
              <a:t> in </a:t>
            </a:r>
            <a:r>
              <a:rPr lang="en-US" sz="1800" dirty="0" err="1"/>
              <a:t>FastMCP</a:t>
            </a:r>
            <a:r>
              <a:rPr lang="en-US" sz="1800" dirty="0"/>
              <a:t> </a:t>
            </a:r>
            <a:r>
              <a:rPr lang="en-US" sz="1800" dirty="0" err="1"/>
              <a:t>aan</a:t>
            </a:r>
            <a:r>
              <a:rPr lang="en-US" sz="1800" dirty="0"/>
              <a:t>; </a:t>
            </a:r>
            <a:r>
              <a:rPr lang="en-US" sz="1800" dirty="0" err="1"/>
              <a:t>anders</a:t>
            </a:r>
            <a:r>
              <a:rPr lang="en-US" sz="1800" dirty="0"/>
              <a:t>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simpele</a:t>
            </a:r>
            <a:r>
              <a:rPr lang="en-US" sz="1800" dirty="0"/>
              <a:t> tracer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7F59A-403A-FF04-E0F6-BFA50733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724071"/>
            <a:ext cx="4343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71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D144B-4F16-A5DC-D171-F727E3B19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8788D24C-8292-7FAF-E53E-77556D09921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7E5803F8-8350-E155-CCEC-6B3A68F0A4F8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9577BDF-5E79-3029-0A2F-4A96B2D4CDD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9CCF2A2-77FB-C3D5-3814-EB05076E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555120" cy="993775"/>
          </a:xfrm>
        </p:spPr>
        <p:txBody>
          <a:bodyPr/>
          <a:lstStyle/>
          <a:p>
            <a:r>
              <a:rPr lang="en-US" b="1" dirty="0"/>
              <a:t>Debugging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27AAC-261D-0CAD-DC6E-CBA22214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26" y="1516185"/>
            <a:ext cx="5556115" cy="2838450"/>
          </a:xfrm>
          <a:prstGeom prst="rect">
            <a:avLst/>
          </a:prstGeom>
        </p:spPr>
      </p:pic>
      <p:sp>
        <p:nvSpPr>
          <p:cNvPr id="4" name="Tekstvak 39">
            <a:extLst>
              <a:ext uri="{FF2B5EF4-FFF2-40B4-BE49-F238E27FC236}">
                <a16:creationId xmlns:a16="http://schemas.microsoft.com/office/drawing/2014/main" id="{AA124764-E3BD-2647-F5C3-05C22927670E}"/>
              </a:ext>
            </a:extLst>
          </p:cNvPr>
          <p:cNvSpPr txBox="1"/>
          <p:nvPr/>
        </p:nvSpPr>
        <p:spPr>
          <a:xfrm>
            <a:off x="208084" y="2003539"/>
            <a:ext cx="2781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Log </a:t>
            </a:r>
            <a:r>
              <a:rPr lang="en-US" sz="1800" dirty="0" err="1"/>
              <a:t>naar</a:t>
            </a:r>
            <a:r>
              <a:rPr lang="en-US" sz="1800" dirty="0"/>
              <a:t> stderr/</a:t>
            </a:r>
            <a:r>
              <a:rPr lang="en-US" sz="1800" dirty="0" err="1"/>
              <a:t>bestand</a:t>
            </a:r>
            <a:r>
              <a:rPr lang="en-US" sz="1800" dirty="0"/>
              <a:t> (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stdout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Vervang</a:t>
            </a:r>
            <a:r>
              <a:rPr lang="en-US" sz="1800" dirty="0"/>
              <a:t> </a:t>
            </a:r>
            <a:r>
              <a:rPr lang="en-US" sz="1800" dirty="0" err="1"/>
              <a:t>gevoelige</a:t>
            </a:r>
            <a:r>
              <a:rPr lang="en-US" sz="1800" dirty="0"/>
              <a:t> </a:t>
            </a:r>
            <a:r>
              <a:rPr lang="en-US" sz="1800" dirty="0" err="1"/>
              <a:t>velden</a:t>
            </a:r>
            <a:r>
              <a:rPr lang="en-US" sz="1800" dirty="0"/>
              <a:t>; </a:t>
            </a:r>
            <a:r>
              <a:rPr lang="en-US" sz="1800" dirty="0" err="1"/>
              <a:t>combineer</a:t>
            </a:r>
            <a:r>
              <a:rPr lang="en-US" sz="1800" dirty="0"/>
              <a:t> met </a:t>
            </a:r>
            <a:r>
              <a:rPr lang="en-US" sz="1800" dirty="0" err="1"/>
              <a:t>request_id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duur</a:t>
            </a:r>
            <a:r>
              <a:rPr lang="en-US" sz="1800" dirty="0"/>
              <a:t> (</a:t>
            </a:r>
            <a:r>
              <a:rPr lang="en-US" sz="1800" dirty="0" err="1"/>
              <a:t>ms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36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6E129-BAD2-F5C0-63E5-9C198022A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31C4DA0-B87A-6BB2-7869-80E6C78A9260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6A76426-619C-0AF3-B341-15FA6DAC3985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4A251A6F-0FEC-8EC4-B3D2-723171206E0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65FAEB4-A60A-DA9C-2617-8810E67D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5699322" cy="993775"/>
          </a:xfrm>
        </p:spPr>
        <p:txBody>
          <a:bodyPr/>
          <a:lstStyle/>
          <a:p>
            <a:r>
              <a:rPr lang="en-US" b="1" dirty="0"/>
              <a:t>Live demo: </a:t>
            </a:r>
            <a:r>
              <a:rPr lang="en-US" b="1" dirty="0" err="1"/>
              <a:t>Lokale</a:t>
            </a:r>
            <a:r>
              <a:rPr lang="en-US" b="1" dirty="0"/>
              <a:t> LLM → MCP</a:t>
            </a:r>
          </a:p>
        </p:txBody>
      </p:sp>
      <p:sp>
        <p:nvSpPr>
          <p:cNvPr id="4" name="Tekstvak 39">
            <a:extLst>
              <a:ext uri="{FF2B5EF4-FFF2-40B4-BE49-F238E27FC236}">
                <a16:creationId xmlns:a16="http://schemas.microsoft.com/office/drawing/2014/main" id="{C54CD144-0948-0C7C-5D94-565A5ACDE1C4}"/>
              </a:ext>
            </a:extLst>
          </p:cNvPr>
          <p:cNvSpPr txBox="1"/>
          <p:nvPr/>
        </p:nvSpPr>
        <p:spPr>
          <a:xfrm>
            <a:off x="2931403" y="2223551"/>
            <a:ext cx="29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Configureer</a:t>
            </a:r>
            <a:r>
              <a:rPr lang="en-US" sz="1800" dirty="0"/>
              <a:t> MCP Servers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Toon MCP interceptor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369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AE530-39FB-C4C6-B31C-9B00A754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DEC6A58-AB5F-846B-49CC-77F977C1C752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21ED49B4-8203-7B01-A01A-8403E9629BCE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AD81C350-03A1-21BA-B926-4845C34CF60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07240ED-3FFA-B977-D931-0B9C2CE9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Wat is een LLM?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FFA8F29-643C-3033-1D7F-14BF913D05D3}"/>
              </a:ext>
            </a:extLst>
          </p:cNvPr>
          <p:cNvSpPr txBox="1"/>
          <p:nvPr/>
        </p:nvSpPr>
        <p:spPr>
          <a:xfrm>
            <a:off x="628650" y="1022078"/>
            <a:ext cx="689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Large Language Model (LLM)</a:t>
            </a:r>
            <a:br>
              <a:rPr lang="en-US" sz="1800" b="1" dirty="0"/>
            </a:br>
            <a:r>
              <a:rPr lang="en-US" sz="1800" dirty="0"/>
              <a:t>Een AI-model </a:t>
            </a:r>
            <a:r>
              <a:rPr lang="en-US" sz="1800" dirty="0" err="1"/>
              <a:t>getraind</a:t>
            </a:r>
            <a:r>
              <a:rPr lang="en-US" sz="1800" dirty="0"/>
              <a:t> op </a:t>
            </a:r>
            <a:r>
              <a:rPr lang="en-US" sz="1800" dirty="0" err="1"/>
              <a:t>enorme</a:t>
            </a:r>
            <a:r>
              <a:rPr lang="en-US" sz="1800" dirty="0"/>
              <a:t> </a:t>
            </a:r>
            <a:r>
              <a:rPr lang="en-US" sz="1800" dirty="0" err="1"/>
              <a:t>hoeveelheden</a:t>
            </a:r>
            <a:r>
              <a:rPr lang="en-US" sz="1800" dirty="0"/>
              <a:t> </a:t>
            </a:r>
            <a:r>
              <a:rPr lang="en-US" sz="1800" dirty="0" err="1"/>
              <a:t>tekst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Wat </a:t>
            </a:r>
            <a:r>
              <a:rPr lang="en-US" sz="1800" b="1" dirty="0" err="1"/>
              <a:t>doet</a:t>
            </a:r>
            <a:r>
              <a:rPr lang="en-US" sz="1800" b="1" dirty="0"/>
              <a:t> het?</a:t>
            </a:r>
            <a:br>
              <a:rPr lang="en-US" sz="1800" b="1" dirty="0"/>
            </a:br>
            <a:r>
              <a:rPr lang="en-US" sz="1800" dirty="0" err="1"/>
              <a:t>Voorspelt</a:t>
            </a:r>
            <a:r>
              <a:rPr lang="en-US" sz="1800" dirty="0"/>
              <a:t> het </a:t>
            </a:r>
            <a:r>
              <a:rPr lang="en-US" sz="1800" dirty="0" err="1"/>
              <a:t>volgende</a:t>
            </a:r>
            <a:r>
              <a:rPr lang="en-US" sz="1800" dirty="0"/>
              <a:t> </a:t>
            </a:r>
            <a:r>
              <a:rPr lang="en-US" sz="1800" dirty="0" err="1"/>
              <a:t>woord</a:t>
            </a:r>
            <a:r>
              <a:rPr lang="en-US" sz="1800" dirty="0"/>
              <a:t> of </a:t>
            </a:r>
            <a:r>
              <a:rPr lang="en-US" sz="1800" dirty="0" err="1"/>
              <a:t>symbool</a:t>
            </a:r>
            <a:r>
              <a:rPr lang="en-US" sz="1800" dirty="0"/>
              <a:t> in </a:t>
            </a:r>
            <a:r>
              <a:rPr lang="en-US" sz="1800" dirty="0" err="1"/>
              <a:t>een</a:t>
            </a:r>
            <a:r>
              <a:rPr lang="en-US" sz="1800" dirty="0"/>
              <a:t> zin.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Wat </a:t>
            </a:r>
            <a:r>
              <a:rPr lang="en-US" sz="1800" b="1" dirty="0" err="1"/>
              <a:t>levert</a:t>
            </a:r>
            <a:r>
              <a:rPr lang="en-US" sz="1800" b="1" dirty="0"/>
              <a:t> </a:t>
            </a:r>
            <a:r>
              <a:rPr lang="en-US" sz="1800" b="1" dirty="0" err="1"/>
              <a:t>dat</a:t>
            </a:r>
            <a:r>
              <a:rPr lang="en-US" sz="1800" b="1" dirty="0"/>
              <a:t> op?</a:t>
            </a:r>
            <a:br>
              <a:rPr lang="en-US" sz="1800" b="1" dirty="0"/>
            </a:br>
            <a:r>
              <a:rPr lang="en-US" sz="1800" dirty="0"/>
              <a:t>Het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teksten</a:t>
            </a:r>
            <a:r>
              <a:rPr lang="en-US" sz="1800" dirty="0"/>
              <a:t> </a:t>
            </a:r>
            <a:r>
              <a:rPr lang="en-US" sz="1800" dirty="0" err="1"/>
              <a:t>genereren</a:t>
            </a:r>
            <a:r>
              <a:rPr lang="en-US" sz="1800" dirty="0"/>
              <a:t>, </a:t>
            </a:r>
            <a:r>
              <a:rPr lang="en-US" sz="1800" dirty="0" err="1"/>
              <a:t>samenvatten</a:t>
            </a:r>
            <a:r>
              <a:rPr lang="en-US" sz="1800" dirty="0"/>
              <a:t>, </a:t>
            </a:r>
            <a:r>
              <a:rPr lang="en-US" sz="1800" dirty="0" err="1"/>
              <a:t>vertalen</a:t>
            </a:r>
            <a:r>
              <a:rPr lang="en-US" sz="1800" dirty="0"/>
              <a:t>, </a:t>
            </a:r>
            <a:r>
              <a:rPr lang="en-US" sz="1800" dirty="0" err="1"/>
              <a:t>vragen</a:t>
            </a:r>
            <a:r>
              <a:rPr lang="en-US" sz="1800" dirty="0"/>
              <a:t> </a:t>
            </a:r>
            <a:r>
              <a:rPr lang="en-US" sz="1800" dirty="0" err="1"/>
              <a:t>beantwoorden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redeneren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Belangrijk</a:t>
            </a:r>
            <a:r>
              <a:rPr lang="en-US" sz="1800" b="1" dirty="0"/>
              <a:t> om </a:t>
            </a:r>
            <a:r>
              <a:rPr lang="en-US" sz="1800" b="1" dirty="0" err="1"/>
              <a:t>te</a:t>
            </a:r>
            <a:r>
              <a:rPr lang="en-US" sz="1800" b="1" dirty="0"/>
              <a:t> </a:t>
            </a:r>
            <a:r>
              <a:rPr lang="en-US" sz="1800" b="1" dirty="0" err="1"/>
              <a:t>onthouden</a:t>
            </a:r>
            <a:br>
              <a:rPr lang="en-US" sz="1800" b="1" dirty="0"/>
            </a:br>
            <a:r>
              <a:rPr lang="en-US" sz="1800" dirty="0"/>
              <a:t>Geen “</a:t>
            </a:r>
            <a:r>
              <a:rPr lang="en-US" sz="1800" dirty="0" err="1"/>
              <a:t>kennis</a:t>
            </a:r>
            <a:r>
              <a:rPr lang="en-US" sz="1800" dirty="0"/>
              <a:t>” </a:t>
            </a:r>
            <a:r>
              <a:rPr lang="en-US" sz="1800" dirty="0" err="1"/>
              <a:t>zoals</a:t>
            </a:r>
            <a:r>
              <a:rPr lang="en-US" sz="1800" dirty="0"/>
              <a:t> </a:t>
            </a:r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mens</a:t>
            </a:r>
            <a:r>
              <a:rPr lang="en-US" sz="1800" dirty="0"/>
              <a:t>, maar </a:t>
            </a:r>
            <a:r>
              <a:rPr lang="en-US" sz="1800" dirty="0" err="1"/>
              <a:t>patronen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waarschijnlijkheden</a:t>
            </a:r>
            <a:r>
              <a:rPr lang="en-US" sz="1800" dirty="0"/>
              <a:t> </a:t>
            </a:r>
            <a:r>
              <a:rPr lang="en-US" sz="1800" dirty="0" err="1"/>
              <a:t>uit</a:t>
            </a:r>
            <a:r>
              <a:rPr lang="en-US" sz="1800" dirty="0"/>
              <a:t> training + context.</a:t>
            </a:r>
            <a:endParaRPr lang="en-US" sz="1800" b="1" dirty="0">
              <a:highlight>
                <a:srgbClr val="FFFF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688637-3A23-86E8-A29B-20584F7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388" y="930484"/>
            <a:ext cx="2093361" cy="117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57842-5F05-A8C8-165A-A2D864DF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24" y="2249887"/>
            <a:ext cx="1930651" cy="42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1A8FE-552F-24A5-1D1E-1A97C981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50" y="1242168"/>
            <a:ext cx="1120087" cy="554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1091D-F9CC-D6C9-141A-E4F24FDA2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48" y="3109009"/>
            <a:ext cx="1200311" cy="882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EA4C69-563B-3DE5-2BF0-66AA739BF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926" y="3347183"/>
            <a:ext cx="1200311" cy="1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7647-EEE6-BE74-F4A8-5D6B34B5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016D8B6-2C3E-99F0-29E1-90C8CC9E7D71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05359BA-FF47-0C29-5484-DFFAB05E6B3C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0E1609C7-35FF-9FFB-9E1E-8CBAE3BE1B70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BA107C-F782-3CB3-AB7C-BA3CEE15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6165176" cy="993775"/>
          </a:xfrm>
        </p:spPr>
        <p:txBody>
          <a:bodyPr/>
          <a:lstStyle/>
          <a:p>
            <a:r>
              <a:rPr lang="en-US" b="1" dirty="0"/>
              <a:t>Live demo: VS Code Copilot + MCP</a:t>
            </a:r>
          </a:p>
        </p:txBody>
      </p:sp>
      <p:sp>
        <p:nvSpPr>
          <p:cNvPr id="2" name="Tekstvak 39">
            <a:extLst>
              <a:ext uri="{FF2B5EF4-FFF2-40B4-BE49-F238E27FC236}">
                <a16:creationId xmlns:a16="http://schemas.microsoft.com/office/drawing/2014/main" id="{3563BC34-BFCC-DEA5-C6F6-B708ECE2688E}"/>
              </a:ext>
            </a:extLst>
          </p:cNvPr>
          <p:cNvSpPr txBox="1"/>
          <p:nvPr/>
        </p:nvSpPr>
        <p:spPr>
          <a:xfrm>
            <a:off x="2931403" y="2223551"/>
            <a:ext cx="291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Configureer</a:t>
            </a:r>
            <a:r>
              <a:rPr lang="en-US" sz="1800" dirty="0"/>
              <a:t> MCP Servers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Toon MCP interceptor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276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9231F-BC98-7083-B006-8E936004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2CB2056-A565-FCA5-9A4C-36C9D1C3FFCD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9048669-02CD-31C4-295B-04E88C725739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87FE22CD-B0FA-570B-073B-F0BB7EC1F519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A6F952D-F90F-ADCF-CEDE-D1464E8A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6165176" cy="993775"/>
          </a:xfrm>
        </p:spPr>
        <p:txBody>
          <a:bodyPr/>
          <a:lstStyle/>
          <a:p>
            <a:r>
              <a:rPr lang="en-US" b="1" dirty="0"/>
              <a:t>Workshop</a:t>
            </a:r>
          </a:p>
        </p:txBody>
      </p:sp>
      <p:sp>
        <p:nvSpPr>
          <p:cNvPr id="2" name="Tekstvak 39">
            <a:extLst>
              <a:ext uri="{FF2B5EF4-FFF2-40B4-BE49-F238E27FC236}">
                <a16:creationId xmlns:a16="http://schemas.microsoft.com/office/drawing/2014/main" id="{5CD38A53-9C7C-21A3-C7CE-EB6DAF049AB1}"/>
              </a:ext>
            </a:extLst>
          </p:cNvPr>
          <p:cNvSpPr txBox="1"/>
          <p:nvPr/>
        </p:nvSpPr>
        <p:spPr>
          <a:xfrm>
            <a:off x="3091657" y="2571750"/>
            <a:ext cx="325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Bouw </a:t>
            </a:r>
            <a:r>
              <a:rPr lang="en-US" sz="1800" dirty="0" err="1"/>
              <a:t>een</a:t>
            </a:r>
            <a:r>
              <a:rPr lang="en-US" sz="1800" dirty="0"/>
              <a:t> eigen MCP Server</a:t>
            </a:r>
          </a:p>
        </p:txBody>
      </p:sp>
    </p:spTree>
    <p:extLst>
      <p:ext uri="{BB962C8B-B14F-4D97-AF65-F5344CB8AC3E}">
        <p14:creationId xmlns:p14="http://schemas.microsoft.com/office/powerpoint/2010/main" val="157997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895-12E1-C04F-6A11-FD9AC66E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13904"/>
            <a:ext cx="7886700" cy="2139553"/>
          </a:xfrm>
        </p:spPr>
        <p:txBody>
          <a:bodyPr/>
          <a:lstStyle/>
          <a:p>
            <a:r>
              <a:rPr lang="nl-NL" sz="5400"/>
              <a:t>Vragen?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36BEC0-D556-5AB1-2B71-E190FB8DB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079AAE-3A7B-7463-C32C-E2D60258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46966"/>
            <a:ext cx="9144000" cy="1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3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D809D-EE61-4A42-91CC-93716B7D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3E46DD2-6E9A-22EA-1B77-BAB37A54A630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3B7D57B6-29DE-3E98-3362-7737C5E8F7A3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725B210-0BCF-679F-D1DB-CEB953F64B2F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D693EA-CADA-2FFB-045E-6F8640E7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Lokale</a:t>
            </a:r>
            <a:r>
              <a:rPr lang="en-US" b="1" dirty="0"/>
              <a:t> LLM’s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6C4F0F6C-9B01-DEAB-CFA6-4609D2401192}"/>
              </a:ext>
            </a:extLst>
          </p:cNvPr>
          <p:cNvSpPr txBox="1"/>
          <p:nvPr/>
        </p:nvSpPr>
        <p:spPr>
          <a:xfrm>
            <a:off x="545402" y="1151379"/>
            <a:ext cx="79829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Privacy &amp; compliance</a:t>
            </a:r>
            <a:br>
              <a:rPr lang="en-US" sz="1800" dirty="0"/>
            </a:br>
            <a:r>
              <a:rPr lang="en-US" sz="1800" dirty="0"/>
              <a:t>Data </a:t>
            </a:r>
            <a:r>
              <a:rPr lang="en-US" sz="1800" dirty="0" err="1"/>
              <a:t>blijft</a:t>
            </a:r>
            <a:r>
              <a:rPr lang="en-US" sz="1800" dirty="0"/>
              <a:t> on-premise of op je eigen laptop/server → </a:t>
            </a:r>
            <a:r>
              <a:rPr lang="en-US" sz="1800" dirty="0" err="1"/>
              <a:t>geen</a:t>
            </a:r>
            <a:r>
              <a:rPr lang="en-US" sz="1800" dirty="0"/>
              <a:t> externe </a:t>
            </a:r>
            <a:r>
              <a:rPr lang="en-US" sz="1800" dirty="0" err="1"/>
              <a:t>datastromen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Performance &amp; offline</a:t>
            </a:r>
            <a:br>
              <a:rPr lang="en-US" sz="1800" b="1" dirty="0"/>
            </a:br>
            <a:r>
              <a:rPr lang="en-US" sz="1800" dirty="0"/>
              <a:t>Lage latency, </a:t>
            </a:r>
            <a:r>
              <a:rPr lang="en-US" sz="1800" dirty="0" err="1"/>
              <a:t>werkt</a:t>
            </a:r>
            <a:r>
              <a:rPr lang="en-US" sz="1800" dirty="0"/>
              <a:t> </a:t>
            </a:r>
            <a:r>
              <a:rPr lang="en-US" sz="1800" dirty="0" err="1"/>
              <a:t>ook</a:t>
            </a:r>
            <a:r>
              <a:rPr lang="en-US" sz="1800" dirty="0"/>
              <a:t> </a:t>
            </a:r>
            <a:r>
              <a:rPr lang="en-US" sz="1800" dirty="0" err="1"/>
              <a:t>zonder</a:t>
            </a:r>
            <a:r>
              <a:rPr lang="en-US" sz="1800" dirty="0"/>
              <a:t> internet → </a:t>
            </a:r>
            <a:r>
              <a:rPr lang="en-US" sz="1800" dirty="0" err="1"/>
              <a:t>ideaal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demo’s </a:t>
            </a:r>
            <a:r>
              <a:rPr lang="en-US" sz="1800" dirty="0" err="1"/>
              <a:t>en</a:t>
            </a:r>
            <a:r>
              <a:rPr lang="en-US" sz="1800" dirty="0"/>
              <a:t> edge-</a:t>
            </a:r>
            <a:r>
              <a:rPr lang="en-US" sz="1800" dirty="0" err="1"/>
              <a:t>toepassingen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Controle &amp; Kosten</a:t>
            </a:r>
            <a:br>
              <a:rPr lang="en-US" sz="1800" b="1" dirty="0"/>
            </a:br>
            <a:r>
              <a:rPr lang="en-US" sz="1800" dirty="0"/>
              <a:t>Geen vendor lock-in, </a:t>
            </a:r>
            <a:r>
              <a:rPr lang="en-US" sz="1800" dirty="0" err="1"/>
              <a:t>voorspelbare</a:t>
            </a:r>
            <a:r>
              <a:rPr lang="en-US" sz="1800" dirty="0"/>
              <a:t> </a:t>
            </a:r>
            <a:r>
              <a:rPr lang="en-US" sz="1800" dirty="0" err="1"/>
              <a:t>kosten</a:t>
            </a:r>
            <a:r>
              <a:rPr lang="en-US" sz="1800" dirty="0"/>
              <a:t>,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zelf</a:t>
            </a:r>
            <a:r>
              <a:rPr lang="en-US" sz="1800" dirty="0"/>
              <a:t> </a:t>
            </a:r>
            <a:r>
              <a:rPr lang="en-US" sz="1800" dirty="0" err="1"/>
              <a:t>worden</a:t>
            </a:r>
            <a:r>
              <a:rPr lang="en-US" sz="1800" dirty="0"/>
              <a:t> </a:t>
            </a:r>
            <a:r>
              <a:rPr lang="en-US" sz="1800" dirty="0" err="1"/>
              <a:t>geoptimaliseerd</a:t>
            </a:r>
            <a:r>
              <a:rPr lang="en-US" sz="1800" dirty="0"/>
              <a:t>.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Aanpasbaarheid</a:t>
            </a:r>
            <a:br>
              <a:rPr lang="en-US" sz="1800" b="1" dirty="0"/>
            </a:br>
            <a:r>
              <a:rPr lang="en-US" sz="1800" dirty="0" err="1"/>
              <a:t>Mogelijkheid</a:t>
            </a:r>
            <a:r>
              <a:rPr lang="en-US" sz="1800" dirty="0"/>
              <a:t> om fine-tuning of extra context (RAG) </a:t>
            </a:r>
            <a:r>
              <a:rPr lang="en-US" sz="1800" dirty="0" err="1"/>
              <a:t>lokaal</a:t>
            </a:r>
            <a:r>
              <a:rPr lang="en-US" sz="1800" dirty="0"/>
              <a:t> toe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voegen</a:t>
            </a:r>
            <a:r>
              <a:rPr lang="en-US" sz="18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85566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D259-7C36-6A3E-B14C-4B8B3F284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E2F13EA-BC20-97F3-9EC7-E635EBBDFDBE}"/>
              </a:ext>
            </a:extLst>
          </p:cNvPr>
          <p:cNvSpPr/>
          <p:nvPr/>
        </p:nvSpPr>
        <p:spPr>
          <a:xfrm>
            <a:off x="0" y="0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9F9A66C6-2C09-B46B-F578-407235C1644B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7C8235FB-5586-15F5-D5FE-299436ACD00A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50B3895-8C94-401C-51B0-43983B04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Lokale</a:t>
            </a:r>
            <a:r>
              <a:rPr lang="en-US" b="1" dirty="0"/>
              <a:t> LLM’s desktop apps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5681EEBE-DA66-CD87-05D7-9CFE7AFD8804}"/>
              </a:ext>
            </a:extLst>
          </p:cNvPr>
          <p:cNvSpPr txBox="1"/>
          <p:nvPr/>
        </p:nvSpPr>
        <p:spPr>
          <a:xfrm>
            <a:off x="545402" y="1151379"/>
            <a:ext cx="60817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LM Studio</a:t>
            </a:r>
            <a:br>
              <a:rPr lang="en-US" sz="1800" b="1" dirty="0"/>
            </a:br>
            <a:r>
              <a:rPr lang="en-US" sz="1800" dirty="0"/>
              <a:t>Download </a:t>
            </a:r>
            <a:r>
              <a:rPr lang="en-US" sz="1800" dirty="0" err="1"/>
              <a:t>en</a:t>
            </a:r>
            <a:r>
              <a:rPr lang="en-US" sz="1800" dirty="0"/>
              <a:t> run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lokaal</a:t>
            </a:r>
            <a:r>
              <a:rPr lang="en-US" sz="1800" dirty="0"/>
              <a:t> (GGUF, </a:t>
            </a:r>
            <a:r>
              <a:rPr lang="en-US" sz="1800" dirty="0" err="1"/>
              <a:t>Ollama</a:t>
            </a:r>
            <a:r>
              <a:rPr lang="en-US" sz="1800" dirty="0"/>
              <a:t>) </a:t>
            </a:r>
            <a:br>
              <a:rPr lang="en-US" sz="1800" dirty="0"/>
            </a:br>
            <a:r>
              <a:rPr lang="en-US" sz="1800" dirty="0" err="1"/>
              <a:t>Gebruiksvriendelijke</a:t>
            </a:r>
            <a:r>
              <a:rPr lang="en-US" sz="1800" dirty="0"/>
              <a:t> interface + API endpoint</a:t>
            </a:r>
            <a:r>
              <a:rPr lang="en-US" sz="1800" b="1" dirty="0"/>
              <a:t>  </a:t>
            </a:r>
            <a:br>
              <a:rPr lang="en-US" sz="1800" b="1" dirty="0"/>
            </a:br>
            <a:r>
              <a:rPr lang="en-US" sz="1800" dirty="0"/>
              <a:t>Goede MCP </a:t>
            </a:r>
            <a:r>
              <a:rPr lang="en-US" sz="1800" dirty="0" err="1"/>
              <a:t>integratie</a:t>
            </a:r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Ollama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dirty="0"/>
              <a:t>CLI + </a:t>
            </a:r>
            <a:r>
              <a:rPr lang="en-US" sz="1800" dirty="0" err="1"/>
              <a:t>eenvoudige</a:t>
            </a:r>
            <a:r>
              <a:rPr lang="en-US" sz="1800" dirty="0"/>
              <a:t> server om </a:t>
            </a: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lokaal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starten</a:t>
            </a:r>
            <a:br>
              <a:rPr lang="en-US" sz="1800" dirty="0"/>
            </a:br>
            <a:r>
              <a:rPr lang="en-US" sz="1800" dirty="0" err="1"/>
              <a:t>Integreert</a:t>
            </a:r>
            <a:r>
              <a:rPr lang="en-US" sz="1800" dirty="0"/>
              <a:t> met editors </a:t>
            </a:r>
            <a:r>
              <a:rPr lang="en-US" sz="1800" dirty="0" err="1"/>
              <a:t>en</a:t>
            </a:r>
            <a:r>
              <a:rPr lang="en-US" sz="1800" dirty="0"/>
              <a:t> tools  </a:t>
            </a:r>
          </a:p>
          <a:p>
            <a:endParaRPr lang="en-US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AnythingLLM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dirty="0"/>
              <a:t>Desktop &amp; web UI, focus op RAG (</a:t>
            </a:r>
            <a:r>
              <a:rPr lang="en-US" sz="1800" dirty="0" err="1"/>
              <a:t>documenten</a:t>
            </a:r>
            <a:r>
              <a:rPr lang="en-US" sz="1800" dirty="0"/>
              <a:t> </a:t>
            </a:r>
            <a:r>
              <a:rPr lang="en-US" sz="1800" dirty="0" err="1"/>
              <a:t>koppelen</a:t>
            </a:r>
            <a:r>
              <a:rPr lang="en-US" sz="1800" dirty="0"/>
              <a:t>)  </a:t>
            </a:r>
            <a:br>
              <a:rPr lang="en-US" sz="1800" dirty="0"/>
            </a:br>
            <a:r>
              <a:rPr lang="en-US" sz="1800" dirty="0" err="1"/>
              <a:t>Geschikt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teamgebruik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kennisbanken</a:t>
            </a:r>
            <a:r>
              <a:rPr lang="en-US" sz="1800" dirty="0"/>
              <a:t>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5259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210F3-D402-90D2-E0CA-202A345D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D1749C6-63AF-4AAC-148F-C443C1DE31CE}"/>
              </a:ext>
            </a:extLst>
          </p:cNvPr>
          <p:cNvSpPr/>
          <p:nvPr/>
        </p:nvSpPr>
        <p:spPr>
          <a:xfrm>
            <a:off x="0" y="-18106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B28CB77C-578A-8794-FDBF-302BEDF4BC23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CD3C9245-CAEB-73D6-5549-24191F493C15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EFF21CC-5B24-6C83-EF15-AF9F880B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Wat is MCP?</a:t>
            </a:r>
            <a:endParaRPr lang="en-US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64C71F6-B603-E160-880E-7734FD891C08}"/>
              </a:ext>
            </a:extLst>
          </p:cNvPr>
          <p:cNvSpPr txBox="1"/>
          <p:nvPr/>
        </p:nvSpPr>
        <p:spPr>
          <a:xfrm>
            <a:off x="628650" y="1173182"/>
            <a:ext cx="71754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/>
              <a:t>Open standard</a:t>
            </a:r>
            <a:br>
              <a:rPr lang="en-US" sz="1800" b="1" dirty="0"/>
            </a:br>
            <a:r>
              <a:rPr lang="en-US" sz="1800" dirty="0" err="1"/>
              <a:t>Zorgt</a:t>
            </a:r>
            <a:r>
              <a:rPr lang="en-US" sz="1800" dirty="0"/>
              <a:t> </a:t>
            </a:r>
            <a:r>
              <a:rPr lang="en-US" sz="1800" dirty="0" err="1"/>
              <a:t>dat</a:t>
            </a:r>
            <a:r>
              <a:rPr lang="en-US" sz="1800" dirty="0"/>
              <a:t> LLM’s </a:t>
            </a:r>
            <a:r>
              <a:rPr lang="en-US" sz="1800" dirty="0" err="1"/>
              <a:t>niet</a:t>
            </a:r>
            <a:r>
              <a:rPr lang="en-US" sz="1800" dirty="0"/>
              <a:t> op </a:t>
            </a:r>
            <a:r>
              <a:rPr lang="en-US" sz="1800" dirty="0" err="1"/>
              <a:t>zichzelf</a:t>
            </a:r>
            <a:r>
              <a:rPr lang="en-US" sz="1800" dirty="0"/>
              <a:t> </a:t>
            </a:r>
            <a:r>
              <a:rPr lang="en-US" sz="1800" dirty="0" err="1"/>
              <a:t>staan</a:t>
            </a:r>
            <a:r>
              <a:rPr lang="en-US" sz="1800" dirty="0"/>
              <a:t>, maar </a:t>
            </a:r>
            <a:r>
              <a:rPr lang="en-US" sz="1800" dirty="0" err="1"/>
              <a:t>veilig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gestructureerd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communiceren</a:t>
            </a:r>
            <a:r>
              <a:rPr lang="en-US" sz="1800" dirty="0"/>
              <a:t> met </a:t>
            </a:r>
            <a:r>
              <a:rPr lang="en-US" sz="1800" dirty="0" err="1"/>
              <a:t>jouw</a:t>
            </a:r>
            <a:r>
              <a:rPr lang="en-US" sz="1800" dirty="0"/>
              <a:t> </a:t>
            </a:r>
            <a:r>
              <a:rPr lang="en-US" sz="1800" dirty="0" err="1"/>
              <a:t>bestaande</a:t>
            </a:r>
            <a:r>
              <a:rPr lang="en-US" sz="1800" dirty="0"/>
              <a:t> </a:t>
            </a:r>
            <a:r>
              <a:rPr lang="en-US" sz="1800" dirty="0" err="1"/>
              <a:t>systemen</a:t>
            </a:r>
            <a:r>
              <a:rPr lang="en-US" sz="1800" dirty="0"/>
              <a:t>, data </a:t>
            </a:r>
            <a:r>
              <a:rPr lang="en-US" sz="1800" dirty="0" err="1"/>
              <a:t>en</a:t>
            </a:r>
            <a:r>
              <a:rPr lang="en-US" sz="1800" dirty="0"/>
              <a:t> API’s. 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Brugfunctie</a:t>
            </a:r>
            <a:br>
              <a:rPr lang="en-US" sz="1800" b="1" dirty="0"/>
            </a:br>
            <a:r>
              <a:rPr lang="en-US" sz="1800" dirty="0" err="1"/>
              <a:t>Modellen</a:t>
            </a:r>
            <a:r>
              <a:rPr lang="en-US" sz="1800" dirty="0"/>
              <a:t> </a:t>
            </a:r>
            <a:r>
              <a:rPr lang="en-US" sz="1800" dirty="0" err="1"/>
              <a:t>sturen</a:t>
            </a:r>
            <a:r>
              <a:rPr lang="en-US" sz="1800" dirty="0"/>
              <a:t> </a:t>
            </a:r>
            <a:r>
              <a:rPr lang="en-US" sz="1800" dirty="0" err="1"/>
              <a:t>gestructureerde</a:t>
            </a:r>
            <a:r>
              <a:rPr lang="en-US" sz="1800" dirty="0"/>
              <a:t> requests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ontvangen</a:t>
            </a:r>
            <a:r>
              <a:rPr lang="en-US" sz="1800" dirty="0"/>
              <a:t> </a:t>
            </a:r>
            <a:r>
              <a:rPr lang="en-US" sz="1800" dirty="0" err="1"/>
              <a:t>gestructureerde</a:t>
            </a:r>
            <a:r>
              <a:rPr lang="en-US" sz="1800" dirty="0"/>
              <a:t> responses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1" dirty="0" err="1"/>
              <a:t>Universeel</a:t>
            </a:r>
            <a:br>
              <a:rPr lang="en-US" sz="1800" b="1" dirty="0"/>
            </a:br>
            <a:r>
              <a:rPr lang="en-US" sz="1800" dirty="0" err="1"/>
              <a:t>Werkt</a:t>
            </a:r>
            <a:r>
              <a:rPr lang="en-US" sz="1800" dirty="0"/>
              <a:t> </a:t>
            </a:r>
            <a:r>
              <a:rPr lang="en-US" sz="1800" dirty="0" err="1"/>
              <a:t>onafhankelijk</a:t>
            </a:r>
            <a:r>
              <a:rPr lang="en-US" sz="1800" dirty="0"/>
              <a:t> van model, host of vendor  </a:t>
            </a:r>
            <a:br>
              <a:rPr lang="en-US" sz="1800" dirty="0"/>
            </a:br>
            <a:r>
              <a:rPr lang="en-US" sz="1800" dirty="0" err="1"/>
              <a:t>Analogie</a:t>
            </a:r>
            <a:r>
              <a:rPr lang="en-US" sz="1800" dirty="0"/>
              <a:t>: </a:t>
            </a:r>
            <a:r>
              <a:rPr lang="en-US" sz="1800" dirty="0" err="1"/>
              <a:t>zoals</a:t>
            </a:r>
            <a:r>
              <a:rPr lang="en-US" sz="1800" dirty="0"/>
              <a:t> USB elk </a:t>
            </a:r>
            <a:r>
              <a:rPr lang="en-US" sz="1800" dirty="0" err="1"/>
              <a:t>apparaat</a:t>
            </a:r>
            <a:r>
              <a:rPr lang="en-US" sz="1800" dirty="0"/>
              <a:t> </a:t>
            </a:r>
            <a:r>
              <a:rPr lang="en-US" sz="1800" dirty="0" err="1"/>
              <a:t>dezelfde</a:t>
            </a:r>
            <a:r>
              <a:rPr lang="en-US" sz="1800" dirty="0"/>
              <a:t> </a:t>
            </a:r>
            <a:r>
              <a:rPr lang="en-US" sz="1800" dirty="0" err="1"/>
              <a:t>poort</a:t>
            </a:r>
            <a:r>
              <a:rPr lang="en-US" sz="1800" dirty="0"/>
              <a:t> </a:t>
            </a:r>
            <a:r>
              <a:rPr lang="en-US" sz="1800" dirty="0" err="1"/>
              <a:t>geeft</a:t>
            </a:r>
            <a:r>
              <a:rPr lang="en-US" sz="1800" dirty="0"/>
              <a:t>, </a:t>
            </a:r>
            <a:r>
              <a:rPr lang="en-US" sz="1800" dirty="0" err="1"/>
              <a:t>biedt</a:t>
            </a:r>
            <a:r>
              <a:rPr lang="en-US" sz="1800" dirty="0"/>
              <a:t> MCP </a:t>
            </a:r>
            <a:r>
              <a:rPr lang="en-US" sz="1800" dirty="0" err="1"/>
              <a:t>één</a:t>
            </a:r>
            <a:r>
              <a:rPr lang="en-US" sz="1800" dirty="0"/>
              <a:t> </a:t>
            </a:r>
            <a:r>
              <a:rPr lang="en-US" sz="1800" dirty="0" err="1"/>
              <a:t>uniforme</a:t>
            </a:r>
            <a:r>
              <a:rPr lang="en-US" sz="1800" dirty="0"/>
              <a:t> “</a:t>
            </a:r>
            <a:r>
              <a:rPr lang="en-US" sz="1800" dirty="0" err="1"/>
              <a:t>poort</a:t>
            </a:r>
            <a:r>
              <a:rPr lang="en-US" sz="1800" dirty="0"/>
              <a:t>” </a:t>
            </a:r>
            <a:r>
              <a:rPr lang="en-US" sz="1800" dirty="0" err="1"/>
              <a:t>voor</a:t>
            </a:r>
            <a:r>
              <a:rPr lang="en-US" sz="1800" dirty="0"/>
              <a:t> AI ↔ </a:t>
            </a:r>
            <a:r>
              <a:rPr lang="en-US" sz="1800" dirty="0" err="1"/>
              <a:t>systemen</a:t>
            </a:r>
            <a:r>
              <a:rPr lang="en-US" sz="1800" dirty="0"/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6665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3B4A-E28C-131A-0623-754F216E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3EC8379-A3AF-C107-E5D0-53D13F78237B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3719F8E2-4B6D-27FA-1FB9-3967310A9440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8E9CD23-462C-1ED8-293D-3DE1F44FBA5C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DD54DB2-D31D-742B-72F5-BA7EE6A0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Ontstaan &amp; relevantie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BAC6A892-798F-E148-71EC-EFD732A12FB1}"/>
              </a:ext>
            </a:extLst>
          </p:cNvPr>
          <p:cNvSpPr txBox="1"/>
          <p:nvPr/>
        </p:nvSpPr>
        <p:spPr>
          <a:xfrm>
            <a:off x="723899" y="1660567"/>
            <a:ext cx="5092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Eerste</a:t>
            </a:r>
            <a:r>
              <a:rPr lang="en-US" sz="1800" dirty="0"/>
              <a:t> release in November 2024 (</a:t>
            </a:r>
            <a:r>
              <a:rPr lang="en-US" sz="1800" dirty="0" err="1"/>
              <a:t>initiatief</a:t>
            </a:r>
            <a:r>
              <a:rPr lang="en-US" sz="1800" dirty="0"/>
              <a:t> Anthropic) om </a:t>
            </a:r>
            <a:r>
              <a:rPr lang="en-US" sz="1800" dirty="0" err="1"/>
              <a:t>toolgebruik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standaardiseren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Adoptie</a:t>
            </a:r>
            <a:r>
              <a:rPr lang="en-US" sz="1800" dirty="0"/>
              <a:t> door </a:t>
            </a:r>
            <a:r>
              <a:rPr lang="en-US" sz="1800" dirty="0" err="1"/>
              <a:t>meerdere</a:t>
            </a:r>
            <a:r>
              <a:rPr lang="en-US" sz="1800" dirty="0"/>
              <a:t> hosts/</a:t>
            </a:r>
            <a:r>
              <a:rPr lang="en-US" sz="1800" dirty="0" err="1"/>
              <a:t>omgevingen</a:t>
            </a:r>
            <a:r>
              <a:rPr lang="en-US" sz="1800" dirty="0"/>
              <a:t> (desktop, dev-tools, enterprise)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Vermijdt</a:t>
            </a:r>
            <a:r>
              <a:rPr lang="en-US" sz="1800" dirty="0"/>
              <a:t> vendor lock‑in; </a:t>
            </a:r>
            <a:r>
              <a:rPr lang="en-US" sz="1800" dirty="0" err="1"/>
              <a:t>één</a:t>
            </a:r>
            <a:r>
              <a:rPr lang="en-US" sz="1800" dirty="0"/>
              <a:t> </a:t>
            </a:r>
            <a:r>
              <a:rPr lang="en-US" sz="1800" dirty="0" err="1"/>
              <a:t>keer</a:t>
            </a:r>
            <a:r>
              <a:rPr lang="en-US" sz="1800" dirty="0"/>
              <a:t> </a:t>
            </a:r>
            <a:r>
              <a:rPr lang="en-US" sz="1800" dirty="0" err="1"/>
              <a:t>bouwen</a:t>
            </a:r>
            <a:r>
              <a:rPr lang="en-US" sz="1800" dirty="0"/>
              <a:t>, </a:t>
            </a:r>
            <a:r>
              <a:rPr lang="en-US" sz="1800" dirty="0" err="1"/>
              <a:t>breder</a:t>
            </a:r>
            <a:r>
              <a:rPr lang="en-US" sz="1800" dirty="0"/>
              <a:t> </a:t>
            </a:r>
            <a:r>
              <a:rPr lang="en-US" sz="1800" dirty="0" err="1"/>
              <a:t>hergebruiken</a:t>
            </a:r>
            <a:r>
              <a:rPr lang="en-US" sz="1800" dirty="0"/>
              <a:t>/ plug &amp; play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883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5B12-A0C9-2145-5AF4-36377D27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6B4B9E3A-BAC7-6F04-7E3A-77914190A9F4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FB9A568E-2E14-7B2A-8D4C-DF8A7FAA753D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3EFA148F-BF21-5F6D-0969-AA407ADD7606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6F8182-EEAE-DC81-4EA3-26B82648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Waarom MCP belangrijk is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A11396FD-38BD-30E9-92FE-9D769B9F3E03}"/>
              </a:ext>
            </a:extLst>
          </p:cNvPr>
          <p:cNvSpPr txBox="1"/>
          <p:nvPr/>
        </p:nvSpPr>
        <p:spPr>
          <a:xfrm>
            <a:off x="723899" y="1660567"/>
            <a:ext cx="6799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LLM’s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zelf</a:t>
            </a:r>
            <a:r>
              <a:rPr lang="en-US" sz="1800" dirty="0"/>
              <a:t> </a:t>
            </a:r>
            <a:r>
              <a:rPr lang="en-US" sz="1800" dirty="0" err="1"/>
              <a:t>bestanden</a:t>
            </a:r>
            <a:r>
              <a:rPr lang="en-US" sz="1800" dirty="0"/>
              <a:t> of </a:t>
            </a:r>
            <a:r>
              <a:rPr lang="en-US" sz="1800" dirty="0" err="1"/>
              <a:t>systemen</a:t>
            </a:r>
            <a:r>
              <a:rPr lang="en-US" sz="1800" dirty="0"/>
              <a:t> </a:t>
            </a:r>
            <a:r>
              <a:rPr lang="en-US" sz="1800" dirty="0" err="1"/>
              <a:t>benaderen</a:t>
            </a:r>
            <a:r>
              <a:rPr lang="en-US" sz="1800" dirty="0"/>
              <a:t> </a:t>
            </a:r>
            <a:r>
              <a:rPr lang="en-US" sz="1800" dirty="0" err="1"/>
              <a:t>zonder</a:t>
            </a:r>
            <a:r>
              <a:rPr lang="en-US" sz="1800" dirty="0"/>
              <a:t>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Open, </a:t>
            </a:r>
            <a:r>
              <a:rPr lang="en-US" sz="1800" dirty="0" err="1"/>
              <a:t>uitbreidbaar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veilig</a:t>
            </a:r>
            <a:r>
              <a:rPr lang="en-US" sz="1800" dirty="0"/>
              <a:t> </a:t>
            </a:r>
            <a:r>
              <a:rPr lang="en-US" sz="1800" dirty="0" err="1"/>
              <a:t>koppelvlak</a:t>
            </a:r>
            <a:r>
              <a:rPr lang="en-US" sz="1800" dirty="0"/>
              <a:t> </a:t>
            </a:r>
            <a:r>
              <a:rPr lang="en-US" sz="1800" dirty="0" err="1"/>
              <a:t>voor</a:t>
            </a:r>
            <a:r>
              <a:rPr lang="en-US" sz="1800" dirty="0"/>
              <a:t> </a:t>
            </a:r>
            <a:r>
              <a:rPr lang="en-US" sz="1800" dirty="0" err="1"/>
              <a:t>acties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context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Helpt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: </a:t>
            </a:r>
            <a:r>
              <a:rPr lang="en-US" sz="1800" dirty="0" err="1"/>
              <a:t>snellere</a:t>
            </a:r>
            <a:r>
              <a:rPr lang="en-US" sz="1800" dirty="0"/>
              <a:t> prototyping, </a:t>
            </a:r>
            <a:r>
              <a:rPr lang="en-US" sz="1800" dirty="0" err="1"/>
              <a:t>veiligere</a:t>
            </a:r>
            <a:r>
              <a:rPr lang="en-US" sz="1800" dirty="0"/>
              <a:t> </a:t>
            </a:r>
            <a:r>
              <a:rPr lang="en-US" sz="1800" dirty="0" err="1"/>
              <a:t>integraties</a:t>
            </a:r>
            <a:r>
              <a:rPr lang="en-US" sz="1800" dirty="0"/>
              <a:t> (via policies and sandboxes), </a:t>
            </a:r>
            <a:r>
              <a:rPr lang="en-US" sz="1800" dirty="0" err="1"/>
              <a:t>beter</a:t>
            </a:r>
            <a:r>
              <a:rPr lang="en-US" sz="1800" dirty="0"/>
              <a:t> </a:t>
            </a:r>
            <a:r>
              <a:rPr lang="en-US" sz="1800" dirty="0" err="1"/>
              <a:t>controleerbare</a:t>
            </a:r>
            <a:r>
              <a:rPr lang="en-US" sz="1800" dirty="0"/>
              <a:t> AI‑</a:t>
            </a:r>
            <a:r>
              <a:rPr lang="en-US" sz="1800" dirty="0" err="1"/>
              <a:t>acties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66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474BD-FDFA-1333-BFF8-7799D624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7E67FDC-012B-3F7D-1B3E-774550D3DA46}"/>
              </a:ext>
            </a:extLst>
          </p:cNvPr>
          <p:cNvSpPr/>
          <p:nvPr/>
        </p:nvSpPr>
        <p:spPr>
          <a:xfrm>
            <a:off x="-456" y="-18119"/>
            <a:ext cx="6184226" cy="1026468"/>
          </a:xfrm>
          <a:prstGeom prst="rect">
            <a:avLst/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Driehoek 7">
            <a:extLst>
              <a:ext uri="{FF2B5EF4-FFF2-40B4-BE49-F238E27FC236}">
                <a16:creationId xmlns:a16="http://schemas.microsoft.com/office/drawing/2014/main" id="{C32EEA97-4A22-4AC3-4A70-42545CEB6C31}"/>
              </a:ext>
            </a:extLst>
          </p:cNvPr>
          <p:cNvSpPr/>
          <p:nvPr/>
        </p:nvSpPr>
        <p:spPr>
          <a:xfrm rot="5400000">
            <a:off x="6590835" y="-429118"/>
            <a:ext cx="1026469" cy="1839685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Driehoek 8">
            <a:extLst>
              <a:ext uri="{FF2B5EF4-FFF2-40B4-BE49-F238E27FC236}">
                <a16:creationId xmlns:a16="http://schemas.microsoft.com/office/drawing/2014/main" id="{F0086254-2BC6-2583-D87A-D68A0196C5F8}"/>
              </a:ext>
            </a:extLst>
          </p:cNvPr>
          <p:cNvSpPr/>
          <p:nvPr/>
        </p:nvSpPr>
        <p:spPr>
          <a:xfrm rot="5400000" flipV="1">
            <a:off x="8139782" y="-242216"/>
            <a:ext cx="778348" cy="1230086"/>
          </a:xfrm>
          <a:prstGeom prst="triangle">
            <a:avLst>
              <a:gd name="adj" fmla="val 0"/>
            </a:avLst>
          </a:prstGeom>
          <a:solidFill>
            <a:srgbClr val="E49938"/>
          </a:solidFill>
          <a:ln>
            <a:solidFill>
              <a:srgbClr val="E499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42647B-50E6-EDCC-73BE-CE05F18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Gebruik &amp; </a:t>
            </a:r>
            <a:r>
              <a:rPr lang="nl-NL" b="1" dirty="0" err="1"/>
              <a:t>use</a:t>
            </a:r>
            <a:r>
              <a:rPr lang="nl-NL" b="1" dirty="0"/>
              <a:t>‑cases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93898513-BAA1-CACD-9159-7377392881BC}"/>
              </a:ext>
            </a:extLst>
          </p:cNvPr>
          <p:cNvSpPr txBox="1"/>
          <p:nvPr/>
        </p:nvSpPr>
        <p:spPr>
          <a:xfrm>
            <a:off x="723899" y="1343695"/>
            <a:ext cx="56859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Voorbeelden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Data‑</a:t>
            </a:r>
            <a:r>
              <a:rPr lang="en-US" sz="1800" dirty="0" err="1"/>
              <a:t>analyse</a:t>
            </a:r>
            <a:r>
              <a:rPr lang="en-US" sz="1800" dirty="0"/>
              <a:t> (query’s, </a:t>
            </a:r>
            <a:r>
              <a:rPr lang="en-US" sz="1800" dirty="0" err="1"/>
              <a:t>grafieken</a:t>
            </a:r>
            <a:r>
              <a:rPr lang="en-US" sz="1800" dirty="0"/>
              <a:t>, trends)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Bestanden</a:t>
            </a:r>
            <a:r>
              <a:rPr lang="en-US" sz="1800" dirty="0"/>
              <a:t> (PDF/code </a:t>
            </a:r>
            <a:r>
              <a:rPr lang="en-US" sz="1800" dirty="0" err="1"/>
              <a:t>lezen</a:t>
            </a:r>
            <a:r>
              <a:rPr lang="en-US" sz="1800" dirty="0"/>
              <a:t>/</a:t>
            </a:r>
            <a:r>
              <a:rPr lang="en-US" sz="1800" dirty="0" err="1"/>
              <a:t>schrijven</a:t>
            </a:r>
            <a:r>
              <a:rPr lang="en-US" sz="1800" dirty="0"/>
              <a:t>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Automatisering</a:t>
            </a:r>
            <a:r>
              <a:rPr lang="en-US" sz="1800" dirty="0"/>
              <a:t> via API access (CRM, ticketing, IoT)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 err="1"/>
              <a:t>Creatief</a:t>
            </a:r>
            <a:r>
              <a:rPr lang="en-US" sz="1800" dirty="0"/>
              <a:t> (</a:t>
            </a:r>
            <a:r>
              <a:rPr lang="en-US" sz="1800" dirty="0" err="1"/>
              <a:t>afbeeldingen</a:t>
            </a:r>
            <a:r>
              <a:rPr lang="en-US" sz="1800" dirty="0"/>
              <a:t>/audio </a:t>
            </a:r>
            <a:r>
              <a:rPr lang="en-US" sz="1800" dirty="0" err="1"/>
              <a:t>genereren</a:t>
            </a:r>
            <a:r>
              <a:rPr lang="en-US" sz="1800" dirty="0"/>
              <a:t>)</a:t>
            </a:r>
            <a:endParaRPr lang="en-U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7278850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theme/theme1.xml><?xml version="1.0" encoding="utf-8"?>
<a:theme xmlns:a="http://schemas.openxmlformats.org/drawingml/2006/main" name="Bright Cubes Medium Oranje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ight Cubes Fel Oranje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ight Cubes Groen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right Cubes Blauw">
  <a:themeElements>
    <a:clrScheme name="Orang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73e0dd3-9f41-4332-af75-ecc8fb3ca3d7" xsi:nil="true"/>
    <lcf76f155ced4ddcb4097134ff3c332f xmlns="b73e0dd3-9f41-4332-af75-ecc8fb3ca3d7">
      <Terms xmlns="http://schemas.microsoft.com/office/infopath/2007/PartnerControls"/>
    </lcf76f155ced4ddcb4097134ff3c332f>
    <TaxCatchAll xmlns="f669c3e6-20f3-43cb-b858-e3163ff922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C623DC6C8BB43A9F505AD226CB442" ma:contentTypeVersion="19" ma:contentTypeDescription="Een nieuw document maken." ma:contentTypeScope="" ma:versionID="e3158aaa7439a571aa12ab8dafc73840">
  <xsd:schema xmlns:xsd="http://www.w3.org/2001/XMLSchema" xmlns:xs="http://www.w3.org/2001/XMLSchema" xmlns:p="http://schemas.microsoft.com/office/2006/metadata/properties" xmlns:ns2="f669c3e6-20f3-43cb-b858-e3163ff922f3" xmlns:ns3="b73e0dd3-9f41-4332-af75-ecc8fb3ca3d7" targetNamespace="http://schemas.microsoft.com/office/2006/metadata/properties" ma:root="true" ma:fieldsID="a14c89e9d67c22c0674d93cd11f719d1" ns2:_="" ns3:_="">
    <xsd:import namespace="f669c3e6-20f3-43cb-b858-e3163ff922f3"/>
    <xsd:import namespace="b73e0dd3-9f41-4332-af75-ecc8fb3ca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9c3e6-20f3-43cb-b858-e3163ff922f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atst gedeeld, per gebruik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atst gedeeld, per tijdstip" ma:description="" ma:internalName="LastSharedByTime" ma:readOnly="true">
      <xsd:simpleType>
        <xsd:restriction base="dms:DateTime"/>
      </xsd:simpleType>
    </xsd:element>
    <xsd:element name="TaxCatchAll" ma:index="25" nillable="true" ma:displayName="Taxonomy Catch All Column" ma:hidden="true" ma:list="{3df04e3a-2c57-4bce-b0ae-65f07756f144}" ma:internalName="TaxCatchAll" ma:showField="CatchAllData" ma:web="f669c3e6-20f3-43cb-b858-e3163ff922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3e0dd3-9f41-4332-af75-ecc8fb3ca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0E7A7-941B-488C-8A15-BA0B99CA0810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f669c3e6-20f3-43cb-b858-e3163ff922f3"/>
    <ds:schemaRef ds:uri="http://schemas.openxmlformats.org/package/2006/metadata/core-properties"/>
    <ds:schemaRef ds:uri="b73e0dd3-9f41-4332-af75-ecc8fb3ca3d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18C791B-F0B6-4F49-BB07-A640120B1F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30611D-7A7A-4410-BDB1-055E6553E589}">
  <ds:schemaRefs>
    <ds:schemaRef ds:uri="b73e0dd3-9f41-4332-af75-ecc8fb3ca3d7"/>
    <ds:schemaRef ds:uri="f669c3e6-20f3-43cb-b858-e3163ff922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2851</TotalTime>
  <Words>3106</Words>
  <Application>Microsoft Macintosh PowerPoint</Application>
  <PresentationFormat>On-screen Show (16:9)</PresentationFormat>
  <Paragraphs>338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Courier New</vt:lpstr>
      <vt:lpstr>Helvetica Neue</vt:lpstr>
      <vt:lpstr>Menlo</vt:lpstr>
      <vt:lpstr>Raleway</vt:lpstr>
      <vt:lpstr>Wingdings 2</vt:lpstr>
      <vt:lpstr>Bright Cubes Medium Oranje</vt:lpstr>
      <vt:lpstr>Bright Cubes Fel Oranje</vt:lpstr>
      <vt:lpstr>Bright Cubes Groen</vt:lpstr>
      <vt:lpstr>Bright Cubes Blauw</vt:lpstr>
      <vt:lpstr>1_Quotable</vt:lpstr>
      <vt:lpstr>Workshop Model Context Protocol</vt:lpstr>
      <vt:lpstr>Model Context Protocol Van concept naar FastMCP-server (Python)</vt:lpstr>
      <vt:lpstr>Wat is een LLM?</vt:lpstr>
      <vt:lpstr>Lokale LLM’s</vt:lpstr>
      <vt:lpstr>Lokale LLM’s desktop apps</vt:lpstr>
      <vt:lpstr>Wat is MCP?</vt:lpstr>
      <vt:lpstr>Ontstaan &amp; relevantie</vt:lpstr>
      <vt:lpstr>Waarom MCP belangrijk is</vt:lpstr>
      <vt:lpstr>Gebruik &amp; use‑cases</vt:lpstr>
      <vt:lpstr>Architectuur</vt:lpstr>
      <vt:lpstr>Wat standaardiseert MCP?</vt:lpstr>
      <vt:lpstr>Wat wordt er gecommuniceerd?</vt:lpstr>
      <vt:lpstr>Voorbeeld tool definitie</vt:lpstr>
      <vt:lpstr>Voorbeeld actie uitvoeren</vt:lpstr>
      <vt:lpstr>Voorbeeld JSON-RPC response</vt:lpstr>
      <vt:lpstr>FastMCP: minimale server</vt:lpstr>
      <vt:lpstr>Voorbeeld minimale server</vt:lpstr>
      <vt:lpstr>MCP Prompts</vt:lpstr>
      <vt:lpstr>Grote resultaten? Gebruik `resource`</vt:lpstr>
      <vt:lpstr>MCP Resources (decorator)</vt:lpstr>
      <vt:lpstr>Veel voorkomende problemen</vt:lpstr>
      <vt:lpstr>Security: Risico’s</vt:lpstr>
      <vt:lpstr>Best practices</vt:lpstr>
      <vt:lpstr>System prompt: tools-first</vt:lpstr>
      <vt:lpstr>copilot-instructions.md</vt:lpstr>
      <vt:lpstr>Voorbeeld mcp.config</vt:lpstr>
      <vt:lpstr>Debugging</vt:lpstr>
      <vt:lpstr>Debugging</vt:lpstr>
      <vt:lpstr>Live demo: Lokale LLM → MCP</vt:lpstr>
      <vt:lpstr>Live demo: VS Code Copilot + MCP</vt:lpstr>
      <vt:lpstr>Workshop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Siersema, Maarten</cp:lastModifiedBy>
  <cp:revision>13</cp:revision>
  <dcterms:created xsi:type="dcterms:W3CDTF">2017-04-20T10:33:49Z</dcterms:created>
  <dcterms:modified xsi:type="dcterms:W3CDTF">2025-09-04T13:02:34Z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ntentTypeId">
    <vt:lpwstr>0x010100F63C623DC6C8BB43A9F505AD226CB442</vt:lpwstr>
  </property>
</Properties>
</file>